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F42FB-F5F1-477C-9080-5B7416F29053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DCA8F-5B9C-4D98-A7AB-D8C89A2AC9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CA8F-5B9C-4D98-A7AB-D8C89A2AC973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3FB55A-F9B8-40BB-9497-2DFBCCAA98CD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03C2E6-55E0-4D72-94A7-82504AFF2C0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Экономическая сфера </a:t>
            </a:r>
            <a:br>
              <a:rPr lang="ru-RU" dirty="0" smtClean="0"/>
            </a:br>
            <a:r>
              <a:rPr lang="ru-RU" dirty="0" smtClean="0"/>
              <a:t>жизни общества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обществознание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5072098"/>
          </a:xfrm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Информация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знания, сведения, сообщения, данные, используемые в процессе анализа и выработки экономических решений, в управлении 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т.д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Главные вопросы экономики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Что надо производить? </a:t>
            </a:r>
            <a:r>
              <a:rPr lang="ru-RU" dirty="0" smtClean="0"/>
              <a:t>– какие товары и услуги должны быть предложены потребителю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Как производить? </a:t>
            </a:r>
            <a:r>
              <a:rPr lang="ru-RU" dirty="0" smtClean="0"/>
              <a:t>– какими способами получить необходимый результат.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кого производить? </a:t>
            </a:r>
            <a:r>
              <a:rPr lang="ru-RU" dirty="0" smtClean="0"/>
              <a:t>– кто сможет их приобрести.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7000924" cy="465456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Экономическая система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способ регулирования деятельности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произво-дителей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в условиях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раз-деления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труда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Типы экономических систем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Традиционная</a:t>
            </a:r>
          </a:p>
          <a:p>
            <a:r>
              <a:rPr lang="ru-RU" sz="3600" dirty="0" smtClean="0"/>
              <a:t>Централизованная (командная)</a:t>
            </a:r>
          </a:p>
          <a:p>
            <a:r>
              <a:rPr lang="ru-RU" sz="3600" dirty="0" smtClean="0"/>
              <a:t>Рыночная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508318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Традиционная экономика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система, при которой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основ-ные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экономические законы решаются на основе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обыча-ев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и традиций (все делать, как раньше)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829576" cy="535785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Централизованная экономика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система, при которой основные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экономи-ческие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вопросы решаются с помощью плана,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устанавли-ваемого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государством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622619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Рыночная экономика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</a:t>
            </a:r>
            <a:b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это система, при которой основные экономические вопросы решаются на основе личных интересов свободных предпринимателей, стремящихся изготавливать товары, пользующиеся спросом на рынке 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прино-сящие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им прибыль.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65416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Товар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продукт, произведенный свободным производителем для обмена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143116"/>
            <a:ext cx="8043890" cy="1714512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Деньги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это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товар, посредством которого измеряется ценность других товаров, оплачивается покупка.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000504"/>
            <a:ext cx="8043890" cy="2571768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Рынок </a:t>
            </a: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– это система экономических отношений, связанных с обменом, совокупность условий, благодаря которым продавцы и покупатели находят друг друга и могут осуществлять сделки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1142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Конкуренция-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соперничество, борьба за достижение лучших результатов в каком-либо деле.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214686"/>
            <a:ext cx="8215370" cy="3071834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Снижение цен;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Улучшение качества товаров;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Поиск рациональных способов получения и использования ограниченных ресурсов для их изготовления.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86766" cy="278608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Спрос</a:t>
            </a:r>
            <a:r>
              <a:rPr lang="ru-RU" sz="4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– это желание и возможности потребителя купить конкретный товар или получить услугу в конкретное время и в конкретном месте.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3429000"/>
            <a:ext cx="8186766" cy="2928958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Предложение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-это желание и возможности продавцов продать конкретный товар в конкретное время и в конкретном месте.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Ресурсы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вспомогательные   </a:t>
            </a:r>
            <a:b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  средства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Костюм: ткань, иголка, нитки и т.п.</a:t>
            </a:r>
          </a:p>
          <a:p>
            <a:r>
              <a:rPr lang="ru-RU" dirty="0" smtClean="0"/>
              <a:t>Дом: дерево, цемент, техника и т.п.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Ресурсы в экономике </a:t>
            </a:r>
            <a:r>
              <a:rPr lang="ru-RU" i="1" dirty="0" smtClean="0"/>
              <a:t>ограниченны</a:t>
            </a:r>
            <a:r>
              <a:rPr lang="ru-RU" dirty="0" smtClean="0"/>
              <a:t>: леса, источники воды, запасы полезных ископаемых…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258285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Рыночное равновесие 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ситуация на рынке, когда продавец может и хочет продать столько товара и по такой цене, сколько покупатель захочет и сможет купить за эту цену.</a:t>
            </a:r>
            <a:endParaRPr lang="ru-RU" sz="32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000372"/>
            <a:ext cx="7829576" cy="1500198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Равновесная цена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цена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, по которой заключается сделка.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786322"/>
            <a:ext cx="7829576" cy="1500198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Главный принцип рынка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сделка должна быть выгодной и продавцу и покупателю.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6297634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«Невидимая рука рынка»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( по А.Смиту)- положение, когда все участники рынка стремятся обеспечить повышение благосостояния всех по мере того, как каждый продавец и каждый покупатель стремятся удовлетворить личный интерес в отношении своего благосостояния</a:t>
            </a:r>
            <a:endParaRPr lang="ru-RU" sz="40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854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Налоги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это определенная сумма денег, которую каждому </a:t>
            </a:r>
            <a:r>
              <a:rPr lang="ru-RU" sz="3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произво-дителю</a:t>
            </a:r>
            <a:r>
              <a:rPr lang="ru-RU" sz="3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товара, получателю дохода, владельцу того или иного имущества необходимо уплатить государству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786058"/>
            <a:ext cx="7467600" cy="1643074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Прямые налоги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взимаемые непосредственно с какого-то дохода или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имущества в установленном размере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643446"/>
            <a:ext cx="7467600" cy="2000264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Косвенн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ые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налоги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налоги</a:t>
            </a:r>
            <a:r>
              <a:rPr lang="ru-RU" sz="3600" dirty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на продажи товаров и услуг (в виде надбавок к </a:t>
            </a:r>
            <a:r>
              <a:rPr lang="ru-RU" sz="3600" dirty="0" err="1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це-не</a:t>
            </a:r>
            <a:r>
              <a:rPr lang="ru-RU" sz="3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определенных товаров и достаются государству), а также таможенная пошлина.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Куда идут налоги?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Оборона страны</a:t>
            </a:r>
          </a:p>
          <a:p>
            <a:r>
              <a:rPr lang="ru-RU" dirty="0" smtClean="0"/>
              <a:t>Образование</a:t>
            </a:r>
          </a:p>
          <a:p>
            <a:r>
              <a:rPr lang="ru-RU" dirty="0" smtClean="0"/>
              <a:t>Здравоохранение</a:t>
            </a:r>
          </a:p>
          <a:p>
            <a:r>
              <a:rPr lang="ru-RU" dirty="0" smtClean="0"/>
              <a:t>Наука</a:t>
            </a:r>
          </a:p>
          <a:p>
            <a:r>
              <a:rPr lang="ru-RU" dirty="0" smtClean="0"/>
              <a:t>Охрана окружающей среды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208279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Бюджет</a:t>
            </a:r>
            <a:r>
              <a:rPr lang="ru-RU" sz="3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– специальный финансовый план, сводящий воедино доходы и расходы будущего.</a:t>
            </a:r>
            <a:endParaRPr lang="ru-RU" sz="3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500306"/>
            <a:ext cx="8115328" cy="3214710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Государственный б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юджет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– сводный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план сбора доходов государства и использовании полученных средств на покрытие всех видов </a:t>
            </a:r>
            <a:r>
              <a:rPr kumimoji="0" lang="ru-RU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государ-ственных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расходов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65416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Статьи дохода </a:t>
            </a:r>
            <a:r>
              <a:rPr lang="ru-RU" sz="4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источники поступления средств бюджета</a:t>
            </a:r>
            <a:endParaRPr lang="ru-RU" sz="4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214554"/>
            <a:ext cx="8115328" cy="1439850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Статьи </a:t>
            </a: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расхода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то,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что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тратятся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средства бюджета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3929066"/>
            <a:ext cx="8115328" cy="1439850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Основной источник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доходов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бюджета 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налоги.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285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Государственный внешний долг 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выплаты, производимые иностранным гражданам, фирмам, государствам, по долгам государства , сделанным раннее</a:t>
            </a:r>
            <a:endParaRPr lang="ru-RU" sz="32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143248"/>
            <a:ext cx="7467600" cy="2582858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Государственный внутренний долг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взятое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 населения своей страны, например, в виде государственных займов.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Дефицит бюджета-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ситуация, когда статьи расходов превышают статьи доходов.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500306"/>
            <a:ext cx="7467600" cy="1797040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Про</a:t>
            </a:r>
            <a:r>
              <a:rPr kumimoji="0" lang="ru-RU" sz="4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фицит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бюджета-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ситуация, когда статьи </a:t>
            </a: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до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ходов превышают статьи расходов.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Как справиться с дефицитом бюджета?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400303"/>
          </a:xfrm>
          <a:solidFill>
            <a:schemeClr val="tx1"/>
          </a:solidFill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Сокращение бюджетных расходов;</a:t>
            </a:r>
          </a:p>
          <a:p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Изыскание источников дополнительных расходов;</a:t>
            </a:r>
          </a:p>
          <a:p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Одалживание денег у граждан, банков, организаций других государств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214818"/>
            <a:ext cx="7467600" cy="2285992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Облигация </a:t>
            </a: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– документ, удостоверяющий факт получения денег в долг, гарантирующий срок его возвращения и выплату владельцу облигации определенной суммы за использование одолженных денег</a:t>
            </a: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Рационально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(поступать)- </a:t>
            </a:r>
            <a:b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              разумно, расчетливо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8572560" cy="332899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Человеческие потребности превосходят имеющиеся возможности.</a:t>
            </a:r>
          </a:p>
          <a:p>
            <a:pPr>
              <a:buNone/>
            </a:pPr>
            <a:r>
              <a:rPr lang="ru-RU" dirty="0" smtClean="0"/>
              <a:t>- На что потратить имеющиеся  средства?</a:t>
            </a:r>
          </a:p>
          <a:p>
            <a:pPr>
              <a:buNone/>
            </a:pPr>
            <a:r>
              <a:rPr lang="ru-RU" dirty="0" smtClean="0"/>
              <a:t>- Какие потребности удовлетворить в первую очередь?</a:t>
            </a:r>
          </a:p>
          <a:p>
            <a:pPr>
              <a:buNone/>
            </a:pPr>
            <a:r>
              <a:rPr lang="ru-RU" dirty="0" smtClean="0"/>
              <a:t>- Как распорядиться лучшим образом?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15370" cy="107157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 lIns="45720" rIns="4572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Проблема распределения ограниченных ресурсов </a:t>
            </a: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основная проблема  экономики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86847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Экономические блага – </a:t>
            </a:r>
            <a:r>
              <a:rPr lang="ru-RU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предметы  </a:t>
            </a:r>
            <a:br>
              <a:rPr lang="ru-RU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         удовлетворяющие ту или иную</a:t>
            </a:r>
            <a:br>
              <a:rPr lang="ru-RU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         потребность человека</a:t>
            </a:r>
            <a:endParaRPr lang="ru-RU" sz="36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7467600" cy="305435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Продукты питания.</a:t>
            </a:r>
          </a:p>
          <a:p>
            <a:r>
              <a:rPr lang="ru-RU" dirty="0" smtClean="0"/>
              <a:t>Одежда.</a:t>
            </a:r>
          </a:p>
          <a:p>
            <a:r>
              <a:rPr lang="ru-RU" dirty="0" smtClean="0"/>
              <a:t>Автомобиль.</a:t>
            </a:r>
          </a:p>
          <a:p>
            <a:r>
              <a:rPr lang="ru-RU" dirty="0" smtClean="0"/>
              <a:t>и</a:t>
            </a:r>
            <a:r>
              <a:rPr lang="ru-RU" dirty="0" smtClean="0"/>
              <a:t> др.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  Соединение природы, человека и техники</a:t>
            </a:r>
          </a:p>
          <a:p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58285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Факторы производства </a:t>
            </a:r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–</a:t>
            </a:r>
            <a:b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основные группы ресурсов</a:t>
            </a:r>
            <a:b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используемые в процессе производства</a:t>
            </a:r>
            <a:endParaRPr lang="ru-RU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467600" cy="3197229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ru-RU" sz="4000" dirty="0" smtClean="0"/>
              <a:t>Земля; </a:t>
            </a:r>
          </a:p>
          <a:p>
            <a:pPr>
              <a:buFont typeface="Courier New" pitchFamily="49" charset="0"/>
              <a:buChar char="o"/>
            </a:pPr>
            <a:r>
              <a:rPr lang="ru-RU" sz="4000" dirty="0" smtClean="0"/>
              <a:t>Труд; </a:t>
            </a:r>
          </a:p>
          <a:p>
            <a:pPr>
              <a:buFont typeface="Courier New" pitchFamily="49" charset="0"/>
              <a:buChar char="o"/>
            </a:pPr>
            <a:r>
              <a:rPr lang="ru-RU" sz="4000" dirty="0" smtClean="0"/>
              <a:t>Капитал;</a:t>
            </a:r>
          </a:p>
          <a:p>
            <a:pPr>
              <a:buFont typeface="Courier New" pitchFamily="49" charset="0"/>
              <a:buChar char="o"/>
            </a:pPr>
            <a:r>
              <a:rPr lang="ru-RU" sz="4000" dirty="0" smtClean="0"/>
              <a:t>предпринимательские способности;</a:t>
            </a:r>
          </a:p>
          <a:p>
            <a:pPr>
              <a:buFont typeface="Courier New" pitchFamily="49" charset="0"/>
              <a:buChar char="o"/>
            </a:pPr>
            <a:r>
              <a:rPr lang="ru-RU" sz="4000" dirty="0" smtClean="0"/>
              <a:t>Информация.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2619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Земля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это природные ресурсы, используемые в производстве: собственно земля (пахотные земли, место размещения производственных объектов), полезные ископаемые, леса, вода и воздух, растительный и животный мир природы.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535785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Труд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– это участвующая в производстве рабочая сила, так называемый «человеческий капитал»: способности и умения, здоровье, образование, квалификация работников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4786346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Капитал -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это созданные людьми средства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произ-водства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: здания 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соору-жения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 машины 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инстру-менты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 оборудование.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08332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Предпринимательские способности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это совокупность энергичной деятельности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пред-принимателей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 их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организацион-но-хозяйственного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новаторства (поиск и реализация новых идей, технологий, подходов) 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готов-ности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к риску при организации нового дела.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110</TotalTime>
  <Words>734</Words>
  <Application>Microsoft Office PowerPoint</Application>
  <PresentationFormat>Экран (4:3)</PresentationFormat>
  <Paragraphs>83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Техническая</vt:lpstr>
      <vt:lpstr>Экономическая сфера  жизни общества</vt:lpstr>
      <vt:lpstr> Ресурсы - вспомогательные        средства </vt:lpstr>
      <vt:lpstr>Рационально (поступать)-                  разумно, расчетливо</vt:lpstr>
      <vt:lpstr>Экономические блага – предметы             удовлетворяющие ту или иную           потребность человека</vt:lpstr>
      <vt:lpstr>Факторы производства –  основные группы ресурсов используемые в процессе производства</vt:lpstr>
      <vt:lpstr>Земля - это природные ресурсы, используемые в производстве: собственно земля (пахотные земли, место размещения производственных объектов), полезные ископаемые, леса, вода и воздух, растительный и животный мир природы.</vt:lpstr>
      <vt:lpstr>Труд – это участвующая в производстве рабочая сила, так называемый «человеческий капитал»: способности и умения, здоровье, образование, квалификация работников</vt:lpstr>
      <vt:lpstr>Капитал - это созданные людьми средства произ-водства: здания и соору-жения, машины и инстру-менты, оборудование.</vt:lpstr>
      <vt:lpstr>Предпринимательские способности – это совокупность энергичной деятельности пред-принимателей, их организацион-но-хозяйственного новаторства (поиск и реализация новых идей, технологий, подходов) и готов-ности к риску при организации нового дела.</vt:lpstr>
      <vt:lpstr>Информация – знания, сведения, сообщения, данные, используемые в процессе анализа и выработки экономических решений, в управлении и т.д</vt:lpstr>
      <vt:lpstr>Главные вопросы экономики</vt:lpstr>
      <vt:lpstr>Экономическая система – способ регулирования деятельности произво-дителей в условиях раз-деления труда</vt:lpstr>
      <vt:lpstr>Типы экономических систем</vt:lpstr>
      <vt:lpstr>Традиционная экономика – система, при которой основ-ные экономические законы решаются на основе обыча-ев и традиций (все делать, как раньше)</vt:lpstr>
      <vt:lpstr>Централизованная экономика – система, при которой основные экономи-ческие вопросы решаются с помощью плана, устанавли-ваемого государством</vt:lpstr>
      <vt:lpstr>Рыночная экономика –  это система, при которой основные экономические вопросы решаются на основе личных интересов свободных предпринимателей, стремящихся изготавливать товары, пользующиеся спросом на рынке и прино-сящие им прибыль.</vt:lpstr>
      <vt:lpstr>Товар – продукт, произведенный свободным производителем для обмена</vt:lpstr>
      <vt:lpstr>Конкуренция- соперничество, борьба за достижение лучших результатов в каком-либо деле. </vt:lpstr>
      <vt:lpstr> Спрос – это желание и возможности потребителя купить конкретный товар или получить услугу в конкретное время и в конкретном месте. </vt:lpstr>
      <vt:lpstr>Рыночное равновесие – ситуация на рынке, когда продавец может и хочет продать столько товара и по такой цене, сколько покупатель захочет и сможет купить за эту цену.</vt:lpstr>
      <vt:lpstr>«Невидимая рука рынка»  ( по А.Смиту)- положение, когда все участники рынка стремятся обеспечить повышение благосостояния всех по мере того, как каждый продавец и каждый покупатель стремятся удовлетворить личный интерес в отношении своего благосостояния</vt:lpstr>
      <vt:lpstr>Налоги – это определенная сумма денег, которую каждому произво-дителю товара, получателю дохода, владельцу того или иного имущества необходимо уплатить государству.</vt:lpstr>
      <vt:lpstr>Куда идут налоги?</vt:lpstr>
      <vt:lpstr>Бюджет – специальный финансовый план, сводящий воедино доходы и расходы будущего.</vt:lpstr>
      <vt:lpstr>Статьи дохода – источники поступления средств бюджета</vt:lpstr>
      <vt:lpstr>Государственный внешний долг – выплаты, производимые иностранным гражданам, фирмам, государствам, по долгам государства , сделанным раннее</vt:lpstr>
      <vt:lpstr>Дефицит бюджета- ситуация, когда статьи расходов превышают статьи доходов.</vt:lpstr>
      <vt:lpstr>Как справиться с дефицитом бюджета?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сфера  жизни общества</dc:title>
  <dc:creator>ШкольныйПК</dc:creator>
  <cp:lastModifiedBy>ШкольныйПК</cp:lastModifiedBy>
  <cp:revision>27</cp:revision>
  <dcterms:created xsi:type="dcterms:W3CDTF">2010-02-14T11:45:47Z</dcterms:created>
  <dcterms:modified xsi:type="dcterms:W3CDTF">2010-02-14T13:36:40Z</dcterms:modified>
</cp:coreProperties>
</file>