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AF42FB-F5F1-477C-9080-5B7416F29053}" type="datetimeFigureOut">
              <a:rPr lang="ru-RU" smtClean="0"/>
              <a:t>14.02.2010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BDCA8F-5B9C-4D98-A7AB-D8C89A2AC97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DCA8F-5B9C-4D98-A7AB-D8C89A2AC973}" type="slidenum">
              <a:rPr lang="ru-RU" smtClean="0"/>
              <a:t>22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FB55A-F9B8-40BB-9497-2DFBCCAA98CD}" type="datetimeFigureOut">
              <a:rPr lang="ru-RU" smtClean="0"/>
              <a:t>14.02.2010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3C2E6-55E0-4D72-94A7-82504AFF2C0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FB55A-F9B8-40BB-9497-2DFBCCAA98CD}" type="datetimeFigureOut">
              <a:rPr lang="ru-RU" smtClean="0"/>
              <a:t>14.02.2010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3C2E6-55E0-4D72-94A7-82504AFF2C0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FB55A-F9B8-40BB-9497-2DFBCCAA98CD}" type="datetimeFigureOut">
              <a:rPr lang="ru-RU" smtClean="0"/>
              <a:t>14.02.2010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3C2E6-55E0-4D72-94A7-82504AFF2C0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FB55A-F9B8-40BB-9497-2DFBCCAA98CD}" type="datetimeFigureOut">
              <a:rPr lang="ru-RU" smtClean="0"/>
              <a:t>14.02.2010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3C2E6-55E0-4D72-94A7-82504AFF2C0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FB55A-F9B8-40BB-9497-2DFBCCAA98CD}" type="datetimeFigureOut">
              <a:rPr lang="ru-RU" smtClean="0"/>
              <a:t>14.02.2010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3C2E6-55E0-4D72-94A7-82504AFF2C0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FB55A-F9B8-40BB-9497-2DFBCCAA98CD}" type="datetimeFigureOut">
              <a:rPr lang="ru-RU" smtClean="0"/>
              <a:t>14.02.2010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3C2E6-55E0-4D72-94A7-82504AFF2C0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FB55A-F9B8-40BB-9497-2DFBCCAA98CD}" type="datetimeFigureOut">
              <a:rPr lang="ru-RU" smtClean="0"/>
              <a:t>14.02.2010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3C2E6-55E0-4D72-94A7-82504AFF2C0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FB55A-F9B8-40BB-9497-2DFBCCAA98CD}" type="datetimeFigureOut">
              <a:rPr lang="ru-RU" smtClean="0"/>
              <a:t>14.02.2010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03C2E6-55E0-4D72-94A7-82504AFF2C02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FB55A-F9B8-40BB-9497-2DFBCCAA98CD}" type="datetimeFigureOut">
              <a:rPr lang="ru-RU" smtClean="0"/>
              <a:t>14.02.2010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3C2E6-55E0-4D72-94A7-82504AFF2C0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FB55A-F9B8-40BB-9497-2DFBCCAA98CD}" type="datetimeFigureOut">
              <a:rPr lang="ru-RU" smtClean="0"/>
              <a:t>14.02.2010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AC03C2E6-55E0-4D72-94A7-82504AFF2C0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CF3FB55A-F9B8-40BB-9497-2DFBCCAA98CD}" type="datetimeFigureOut">
              <a:rPr lang="ru-RU" smtClean="0"/>
              <a:t>14.02.2010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3C2E6-55E0-4D72-94A7-82504AFF2C0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CF3FB55A-F9B8-40BB-9497-2DFBCCAA98CD}" type="datetimeFigureOut">
              <a:rPr lang="ru-RU" smtClean="0"/>
              <a:t>14.02.2010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C03C2E6-55E0-4D72-94A7-82504AFF2C02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Экономическая сфера </a:t>
            </a:r>
            <a:br>
              <a:rPr lang="ru-RU" dirty="0" smtClean="0"/>
            </a:br>
            <a:r>
              <a:rPr lang="ru-RU" dirty="0" smtClean="0"/>
              <a:t>жизни общества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обществознание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7467600" cy="5072098"/>
          </a:xfrm>
          <a:solidFill>
            <a:schemeClr val="tx1"/>
          </a:solidFill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Информация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– знания, сведения, сообщения, данные, используемые в процессе анализа и выработки экономических решений, в управлении и </a:t>
            </a:r>
            <a:r>
              <a:rPr lang="ru-RU" dirty="0" err="1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т.д</a:t>
            </a:r>
            <a:endParaRPr lang="ru-RU" dirty="0">
              <a:solidFill>
                <a:schemeClr val="bg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Главные вопросы экономики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Что надо производить? </a:t>
            </a:r>
            <a:r>
              <a:rPr lang="ru-RU" dirty="0" smtClean="0"/>
              <a:t>– какие товары и услуги должны быть предложены потребителю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Как производить? </a:t>
            </a:r>
            <a:r>
              <a:rPr lang="ru-RU" dirty="0" smtClean="0"/>
              <a:t>– какими способами получить необходимый результат.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Для кого производить? </a:t>
            </a:r>
            <a:r>
              <a:rPr lang="ru-RU" dirty="0" smtClean="0"/>
              <a:t>– кто сможет их приобрести.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571612"/>
            <a:ext cx="7000924" cy="4654560"/>
          </a:xfrm>
          <a:solidFill>
            <a:schemeClr val="tx1"/>
          </a:solidFill>
        </p:spPr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Экономическая система </a:t>
            </a:r>
            <a:r>
              <a:rPr lang="ru-RU" dirty="0" smtClean="0"/>
              <a:t>– </a:t>
            </a:r>
            <a:r>
              <a:rPr lang="ru-RU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способ регулирования деятельности </a:t>
            </a:r>
            <a:r>
              <a:rPr lang="ru-RU" dirty="0" err="1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произво-дителей</a:t>
            </a:r>
            <a:r>
              <a:rPr lang="ru-RU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 в условиях </a:t>
            </a:r>
            <a:r>
              <a:rPr lang="ru-RU" dirty="0" err="1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раз-деления</a:t>
            </a:r>
            <a:r>
              <a:rPr lang="ru-RU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 труда</a:t>
            </a:r>
            <a:endParaRPr lang="ru-RU" dirty="0">
              <a:solidFill>
                <a:schemeClr val="bg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Типы экономических систем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sz="3600" dirty="0" smtClean="0"/>
              <a:t>Традиционная</a:t>
            </a:r>
          </a:p>
          <a:p>
            <a:r>
              <a:rPr lang="ru-RU" sz="3600" dirty="0" smtClean="0"/>
              <a:t>Централизованная (командная)</a:t>
            </a:r>
          </a:p>
          <a:p>
            <a:r>
              <a:rPr lang="ru-RU" sz="3600" dirty="0" smtClean="0"/>
              <a:t>Рыночная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72452" cy="5083188"/>
          </a:xfrm>
          <a:solidFill>
            <a:schemeClr val="tx1"/>
          </a:solidFill>
        </p:spPr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Традиционная экономика </a:t>
            </a:r>
            <a:r>
              <a:rPr lang="ru-RU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– система, при которой </a:t>
            </a:r>
            <a:r>
              <a:rPr lang="ru-RU" dirty="0" err="1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основ-ные</a:t>
            </a:r>
            <a:r>
              <a:rPr lang="ru-RU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 экономические законы решаются на основе </a:t>
            </a:r>
            <a:r>
              <a:rPr lang="ru-RU" dirty="0" err="1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обыча-ев</a:t>
            </a:r>
            <a:r>
              <a:rPr lang="ru-RU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 и традиций (все делать, как раньше)</a:t>
            </a:r>
            <a:endParaRPr lang="ru-RU" dirty="0">
              <a:solidFill>
                <a:schemeClr val="bg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7829576" cy="5357850"/>
          </a:xfrm>
          <a:solidFill>
            <a:schemeClr val="tx1"/>
          </a:solidFill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Централизованная экономика </a:t>
            </a:r>
            <a:r>
              <a:rPr lang="ru-RU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– система, при которой основные </a:t>
            </a:r>
            <a:r>
              <a:rPr lang="ru-RU" dirty="0" err="1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экономи-ческие</a:t>
            </a:r>
            <a:r>
              <a:rPr lang="ru-RU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 вопросы решаются с помощью плана, </a:t>
            </a:r>
            <a:r>
              <a:rPr lang="ru-RU" dirty="0" err="1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устанавли-ваемого</a:t>
            </a:r>
            <a:r>
              <a:rPr lang="ru-RU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 государством</a:t>
            </a:r>
            <a:endParaRPr lang="ru-RU" dirty="0">
              <a:solidFill>
                <a:schemeClr val="bg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58138" cy="6226196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Рыночная экономика </a:t>
            </a:r>
            <a:r>
              <a:rPr lang="ru-RU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– </a:t>
            </a:r>
            <a:br>
              <a:rPr lang="ru-RU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</a:br>
            <a:r>
              <a:rPr lang="ru-RU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это система, при которой основные экономические вопросы решаются на основе личных интересов свободных предпринимателей, стремящихся изготавливать товары, пользующиеся спросом на рынке и </a:t>
            </a:r>
            <a:r>
              <a:rPr lang="ru-RU" dirty="0" err="1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прино-сящие</a:t>
            </a:r>
            <a:r>
              <a:rPr lang="ru-RU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 им прибыль.</a:t>
            </a:r>
            <a:endParaRPr lang="ru-RU" dirty="0">
              <a:solidFill>
                <a:schemeClr val="bg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43890" cy="1654164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Товар </a:t>
            </a:r>
            <a:r>
              <a:rPr lang="ru-RU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– продукт, произведенный свободным производителем для обмена</a:t>
            </a:r>
            <a:endParaRPr lang="ru-RU" dirty="0">
              <a:solidFill>
                <a:schemeClr val="bg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28596" y="2143116"/>
            <a:ext cx="8043890" cy="1714512"/>
          </a:xfrm>
          <a:prstGeom prst="rect">
            <a:avLst/>
          </a:prstGeom>
          <a:solidFill>
            <a:schemeClr val="tx1"/>
          </a:solidFill>
        </p:spPr>
        <p:txBody>
          <a:bodyPr vert="horz" lIns="45720" rIns="45720" anchor="ctr">
            <a:normAutofit fontScale="7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60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Деньги</a:t>
            </a:r>
            <a:r>
              <a:rPr kumimoji="0" lang="ru-RU" sz="4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4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– это</a:t>
            </a:r>
            <a:r>
              <a:rPr kumimoji="0" lang="ru-RU" sz="4600" b="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товар, посредством которого измеряется ценность других товаров, оплачивается покупка.</a:t>
            </a:r>
            <a:endParaRPr kumimoji="0" lang="ru-RU" sz="46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28596" y="4000504"/>
            <a:ext cx="8043890" cy="2571768"/>
          </a:xfrm>
          <a:prstGeom prst="rect">
            <a:avLst/>
          </a:prstGeom>
          <a:solidFill>
            <a:schemeClr val="tx1"/>
          </a:solidFill>
        </p:spPr>
        <p:txBody>
          <a:bodyPr vert="horz" lIns="45720" rIns="45720" anchor="ctr">
            <a:normAutofit fontScale="67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60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Рынок </a:t>
            </a:r>
            <a:r>
              <a:rPr lang="ru-RU" sz="4600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– это система экономических отношений, связанных с обменом, совокупность условий, благодаря которым продавцы и покупатели находят друг друга и могут осуществлять сделки</a:t>
            </a:r>
            <a:endParaRPr kumimoji="0" lang="ru-RU" sz="46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2511420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Конкуренция-</a:t>
            </a:r>
            <a:r>
              <a:rPr lang="ru-RU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 соперничество, борьба за достижение лучших результатов в каком-либо деле.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71472" y="3214686"/>
            <a:ext cx="8215370" cy="3071834"/>
          </a:xfrm>
          <a:prstGeom prst="rect">
            <a:avLst/>
          </a:prstGeom>
          <a:solidFill>
            <a:schemeClr val="tx1"/>
          </a:solidFill>
        </p:spPr>
        <p:txBody>
          <a:bodyPr vert="horz" lIns="45720" rIns="45720" anchor="ctr">
            <a:normAutofit fontScale="8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lang="ru-RU" sz="4600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 Снижение цен;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kumimoji="0" lang="ru-RU" sz="4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Улучшение качества товаров;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lang="ru-RU" sz="4600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 Поиск рациональных способов получения и использования ограниченных ресурсов для их изготовления.</a:t>
            </a:r>
            <a:endParaRPr kumimoji="0" lang="ru-RU" sz="46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186766" cy="2786082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sz="4000" dirty="0" smtClean="0">
                <a:solidFill>
                  <a:srgbClr val="FF0000"/>
                </a:solidFill>
              </a:rPr>
              <a:t>Спрос</a:t>
            </a:r>
            <a:r>
              <a:rPr lang="ru-RU" sz="4000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 – это желание и возможности потребителя купить конкретный товар или получить услугу в конкретное время и в конкретном месте.</a:t>
            </a:r>
            <a:r>
              <a:rPr lang="ru-RU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</a:br>
            <a:endParaRPr lang="ru-RU" dirty="0">
              <a:solidFill>
                <a:schemeClr val="bg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00034" y="3429000"/>
            <a:ext cx="8186766" cy="2928958"/>
          </a:xfrm>
          <a:prstGeom prst="rect">
            <a:avLst/>
          </a:prstGeom>
          <a:solidFill>
            <a:schemeClr val="tx1"/>
          </a:solidFill>
        </p:spPr>
        <p:txBody>
          <a:bodyPr vert="horz" lIns="45720" rIns="45720" anchor="ctr">
            <a:normAutofit fontScale="8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4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4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Предложение</a:t>
            </a:r>
            <a:r>
              <a:rPr kumimoji="0" lang="ru-RU" sz="4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4600" b="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-это желание и возможности продавцов продать конкретный товар в конкретное время и в конкретном месте. </a:t>
            </a:r>
            <a:r>
              <a:rPr kumimoji="0" lang="ru-RU" sz="4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4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46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1">
              <a:lumMod val="95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rgbClr val="FF0000"/>
                </a:solidFill>
              </a:rPr>
              <a:t>Ресурсы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- вспомогательные   </a:t>
            </a:r>
            <a:br>
              <a:rPr lang="ru-RU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</a:br>
            <a:r>
              <a:rPr lang="ru-RU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    средства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r>
              <a:rPr lang="ru-RU" dirty="0" smtClean="0"/>
              <a:t>Костюм: ткань, иголка, нитки и т.п.</a:t>
            </a:r>
          </a:p>
          <a:p>
            <a:r>
              <a:rPr lang="ru-RU" dirty="0" smtClean="0"/>
              <a:t>Дом: дерево, цемент, техника и т.п.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Ресурсы в экономике </a:t>
            </a:r>
            <a:r>
              <a:rPr lang="ru-RU" i="1" dirty="0" smtClean="0"/>
              <a:t>ограниченны</a:t>
            </a:r>
            <a:r>
              <a:rPr lang="ru-RU" dirty="0" smtClean="0"/>
              <a:t>: леса, источники воды, запасы полезных ископаемых…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29576" cy="2582858"/>
          </a:xfrm>
          <a:solidFill>
            <a:schemeClr val="tx1"/>
          </a:solidFill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Рыночное равновесие </a:t>
            </a:r>
            <a:r>
              <a:rPr lang="ru-RU" sz="3200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– ситуация на рынке, когда продавец может и хочет продать столько товара и по такой цене, сколько покупатель захочет и сможет купить за эту цену.</a:t>
            </a:r>
            <a:endParaRPr lang="ru-RU" sz="3200" dirty="0">
              <a:solidFill>
                <a:schemeClr val="bg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28596" y="3000372"/>
            <a:ext cx="7829576" cy="1500198"/>
          </a:xfrm>
          <a:prstGeom prst="rect">
            <a:avLst/>
          </a:prstGeom>
          <a:solidFill>
            <a:schemeClr val="tx1"/>
          </a:solidFill>
        </p:spPr>
        <p:txBody>
          <a:bodyPr vert="horz" lIns="45720" rIns="4572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Равновесная цена</a:t>
            </a:r>
            <a:r>
              <a:rPr kumimoji="0" lang="ru-RU" sz="32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–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цена</a:t>
            </a:r>
            <a:r>
              <a:rPr lang="ru-RU" sz="3200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, по которой заключается сделка.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28596" y="4786322"/>
            <a:ext cx="7829576" cy="1500198"/>
          </a:xfrm>
          <a:prstGeom prst="rect">
            <a:avLst/>
          </a:prstGeom>
          <a:solidFill>
            <a:schemeClr val="tx1"/>
          </a:solidFill>
        </p:spPr>
        <p:txBody>
          <a:bodyPr vert="horz" lIns="45720" rIns="45720" anchor="ctr"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Главный принцип рынка</a:t>
            </a:r>
            <a:r>
              <a:rPr kumimoji="0" lang="ru-RU" sz="32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– </a:t>
            </a:r>
            <a:r>
              <a:rPr lang="ru-RU" sz="3200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сделка должна быть выгодной и продавцу и покупателю.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43890" cy="6297634"/>
          </a:xfrm>
          <a:solidFill>
            <a:schemeClr val="tx1"/>
          </a:solidFill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«Невидимая рука рынка» </a:t>
            </a:r>
            <a:br>
              <a:rPr lang="ru-RU" sz="4000" dirty="0" smtClean="0">
                <a:solidFill>
                  <a:srgbClr val="FF0000"/>
                </a:solidFill>
              </a:rPr>
            </a:br>
            <a:r>
              <a:rPr lang="ru-RU" sz="4000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( по А.Смиту)- положение, когда все участники рынка стремятся обеспечить повышение благосостояния всех по мере того, как каждый продавец и каждый покупатель стремятся удовлетворить личный интерес в отношении своего благосостояния</a:t>
            </a:r>
            <a:endParaRPr lang="ru-RU" sz="4000" dirty="0">
              <a:solidFill>
                <a:schemeClr val="bg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2368544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Налоги</a:t>
            </a:r>
            <a:r>
              <a:rPr lang="ru-RU" sz="3600" dirty="0" smtClean="0"/>
              <a:t> </a:t>
            </a:r>
            <a:r>
              <a:rPr lang="ru-RU" sz="3600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– это определенная сумма денег, которую каждому </a:t>
            </a:r>
            <a:r>
              <a:rPr lang="ru-RU" sz="3600" dirty="0" err="1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произво-дителю</a:t>
            </a:r>
            <a:r>
              <a:rPr lang="ru-RU" sz="3600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 товара, получателю дохода, владельцу того или иного имущества необходимо уплатить государству</a:t>
            </a:r>
            <a:r>
              <a:rPr lang="ru-RU" sz="3600" dirty="0" smtClean="0"/>
              <a:t>.</a:t>
            </a:r>
            <a:endParaRPr lang="ru-RU" sz="36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28596" y="2786058"/>
            <a:ext cx="7467600" cy="1643074"/>
          </a:xfrm>
          <a:prstGeom prst="rect">
            <a:avLst/>
          </a:prstGeom>
          <a:solidFill>
            <a:schemeClr val="tx1"/>
          </a:solidFill>
        </p:spPr>
        <p:txBody>
          <a:bodyPr vert="horz" lIns="45720" rIns="45720" anchor="ctr">
            <a:normAutofit fontScale="8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Прямые налоги </a:t>
            </a: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– </a:t>
            </a:r>
            <a:r>
              <a:rPr kumimoji="0" lang="ru-RU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налоги</a:t>
            </a: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взимаемые непосредственно с какого-то дохода или</a:t>
            </a:r>
            <a:r>
              <a:rPr kumimoji="0" lang="ru-RU" sz="3600" b="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имущества в установленном размере</a:t>
            </a: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28596" y="4643446"/>
            <a:ext cx="7467600" cy="2000264"/>
          </a:xfrm>
          <a:prstGeom prst="rect">
            <a:avLst/>
          </a:prstGeom>
          <a:solidFill>
            <a:schemeClr val="tx1"/>
          </a:solidFill>
        </p:spPr>
        <p:txBody>
          <a:bodyPr vert="horz" lIns="45720" rIns="45720" anchor="ctr">
            <a:normAutofit fontScale="8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600" dirty="0" err="1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Косвенн</a:t>
            </a:r>
            <a:r>
              <a:rPr kumimoji="0" lang="ru-RU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ые</a:t>
            </a: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налоги </a:t>
            </a: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– </a:t>
            </a:r>
            <a:r>
              <a:rPr kumimoji="0" lang="ru-RU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налоги</a:t>
            </a:r>
            <a:r>
              <a:rPr lang="ru-RU" sz="3600" dirty="0">
                <a:solidFill>
                  <a:schemeClr val="bg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3600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на продажи товаров и услуг (в виде надбавок к </a:t>
            </a:r>
            <a:r>
              <a:rPr lang="ru-RU" sz="3600" dirty="0" err="1" smtClean="0">
                <a:solidFill>
                  <a:schemeClr val="bg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це-не</a:t>
            </a:r>
            <a:r>
              <a:rPr lang="ru-RU" sz="3600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 определенных товаров и достаются государству), а также таможенная пошлина.</a:t>
            </a: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/>
          <a:lstStyle/>
          <a:p>
            <a:r>
              <a:rPr lang="ru-RU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Куда идут налоги?</a:t>
            </a:r>
            <a:endParaRPr lang="ru-RU" dirty="0">
              <a:solidFill>
                <a:schemeClr val="bg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Оборона страны</a:t>
            </a:r>
          </a:p>
          <a:p>
            <a:r>
              <a:rPr lang="ru-RU" dirty="0" smtClean="0"/>
              <a:t>Образование</a:t>
            </a:r>
          </a:p>
          <a:p>
            <a:r>
              <a:rPr lang="ru-RU" dirty="0" smtClean="0"/>
              <a:t>Здравоохранение</a:t>
            </a:r>
          </a:p>
          <a:p>
            <a:r>
              <a:rPr lang="ru-RU" dirty="0" smtClean="0"/>
              <a:t>Наука</a:t>
            </a:r>
          </a:p>
          <a:p>
            <a:r>
              <a:rPr lang="ru-RU" dirty="0" smtClean="0"/>
              <a:t>Охрана окружающей среды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28" cy="2082792"/>
          </a:xfrm>
          <a:solidFill>
            <a:schemeClr val="tx1"/>
          </a:solidFill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Бюджет</a:t>
            </a:r>
            <a:r>
              <a:rPr lang="ru-RU" sz="3600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 – специальный финансовый план, сводящий воедино доходы и расходы будущего.</a:t>
            </a:r>
            <a:endParaRPr lang="ru-RU" sz="3600" dirty="0">
              <a:solidFill>
                <a:schemeClr val="bg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00034" y="2500306"/>
            <a:ext cx="8115328" cy="3214710"/>
          </a:xfrm>
          <a:prstGeom prst="rect">
            <a:avLst/>
          </a:prstGeom>
          <a:solidFill>
            <a:schemeClr val="tx1"/>
          </a:solidFill>
        </p:spPr>
        <p:txBody>
          <a:bodyPr vert="horz" lIns="45720" rIns="4572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60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Государственный б</a:t>
            </a:r>
            <a:r>
              <a:rPr kumimoji="0" lang="ru-RU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юджет</a:t>
            </a: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– сводный</a:t>
            </a:r>
            <a:r>
              <a:rPr kumimoji="0" lang="ru-RU" sz="3600" b="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план сбора доходов государства и использовании полученных средств на покрытие всех видов </a:t>
            </a:r>
            <a:r>
              <a:rPr kumimoji="0" lang="ru-RU" sz="3600" b="0" i="0" u="none" strike="noStrike" kern="1200" cap="none" spc="0" normalizeH="0" noProof="0" dirty="0" err="1" smtClean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государ-ственных</a:t>
            </a:r>
            <a:r>
              <a:rPr kumimoji="0" lang="ru-RU" sz="3600" b="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расходов</a:t>
            </a: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28" cy="1654164"/>
          </a:xfrm>
          <a:solidFill>
            <a:schemeClr val="tx1"/>
          </a:solidFill>
        </p:spPr>
        <p:txBody>
          <a:bodyPr>
            <a:normAutofit/>
          </a:bodyPr>
          <a:lstStyle/>
          <a:p>
            <a:r>
              <a:rPr lang="ru-RU" sz="4400" dirty="0" smtClean="0">
                <a:solidFill>
                  <a:srgbClr val="FF0000"/>
                </a:solidFill>
              </a:rPr>
              <a:t>Статьи дохода </a:t>
            </a:r>
            <a:r>
              <a:rPr lang="ru-RU" sz="4400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– источники поступления средств бюджета</a:t>
            </a:r>
            <a:endParaRPr lang="ru-RU" sz="4400" dirty="0">
              <a:solidFill>
                <a:schemeClr val="bg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00034" y="2214554"/>
            <a:ext cx="8115328" cy="1439850"/>
          </a:xfrm>
          <a:prstGeom prst="rect">
            <a:avLst/>
          </a:prstGeom>
          <a:solidFill>
            <a:schemeClr val="tx1"/>
          </a:solidFill>
        </p:spPr>
        <p:txBody>
          <a:bodyPr vert="horz" lIns="45720" rIns="45720" anchor="ctr">
            <a:normAutofit fontScale="97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Статьи </a:t>
            </a:r>
            <a:r>
              <a:rPr lang="ru-RU" sz="460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расхода</a:t>
            </a:r>
            <a:r>
              <a:rPr kumimoji="0" lang="ru-RU" sz="4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4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– то,</a:t>
            </a:r>
            <a:r>
              <a:rPr kumimoji="0" lang="ru-RU" sz="4600" b="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на что </a:t>
            </a:r>
            <a:r>
              <a:rPr kumimoji="0" lang="ru-RU" sz="4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lang="ru-RU" sz="4600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тратятся </a:t>
            </a:r>
            <a:r>
              <a:rPr kumimoji="0" lang="ru-RU" sz="4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средства бюджета</a:t>
            </a:r>
            <a:endParaRPr kumimoji="0" lang="ru-RU" sz="46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500034" y="3929066"/>
            <a:ext cx="8115328" cy="1439850"/>
          </a:xfrm>
          <a:prstGeom prst="rect">
            <a:avLst/>
          </a:prstGeom>
          <a:solidFill>
            <a:schemeClr val="tx1"/>
          </a:solidFill>
        </p:spPr>
        <p:txBody>
          <a:bodyPr vert="horz" lIns="45720" rIns="45720" anchor="ctr">
            <a:normAutofit fontScale="97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60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Основной источник </a:t>
            </a:r>
            <a:r>
              <a:rPr kumimoji="0" lang="ru-RU" sz="4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доходов</a:t>
            </a:r>
            <a:r>
              <a:rPr kumimoji="0" lang="ru-RU" sz="4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бюджета </a:t>
            </a:r>
            <a:r>
              <a:rPr kumimoji="0" lang="ru-RU" sz="4600" b="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– налоги.</a:t>
            </a:r>
            <a:endParaRPr kumimoji="0" lang="ru-RU" sz="46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2582858"/>
          </a:xfrm>
          <a:solidFill>
            <a:schemeClr val="tx1"/>
          </a:solidFill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Государственный внешний долг </a:t>
            </a:r>
            <a:r>
              <a:rPr lang="ru-RU" sz="3200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– выплаты, производимые иностранным гражданам, фирмам, государствам, по долгам государства , сделанным раннее</a:t>
            </a:r>
            <a:endParaRPr lang="ru-RU" sz="3200" dirty="0">
              <a:solidFill>
                <a:schemeClr val="bg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28596" y="3143248"/>
            <a:ext cx="7467600" cy="2582858"/>
          </a:xfrm>
          <a:prstGeom prst="rect">
            <a:avLst/>
          </a:prstGeom>
          <a:solidFill>
            <a:schemeClr val="tx1"/>
          </a:solidFill>
        </p:spPr>
        <p:txBody>
          <a:bodyPr vert="horz" lIns="45720" rIns="4572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Государственный внутренний долг 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– взятое</a:t>
            </a:r>
            <a:r>
              <a:rPr kumimoji="0" lang="ru-RU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у населения своей страны, например, в виде государственных займов.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797040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Дефицит бюджета- </a:t>
            </a:r>
            <a:r>
              <a:rPr lang="ru-RU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ситуация, когда статьи расходов превышают статьи доходов.</a:t>
            </a:r>
            <a:endParaRPr lang="ru-RU" dirty="0">
              <a:solidFill>
                <a:schemeClr val="bg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500034" y="2500306"/>
            <a:ext cx="7467600" cy="1797040"/>
          </a:xfrm>
          <a:prstGeom prst="rect">
            <a:avLst/>
          </a:prstGeom>
          <a:solidFill>
            <a:schemeClr val="tx1"/>
          </a:solidFill>
        </p:spPr>
        <p:txBody>
          <a:bodyPr vert="horz" lIns="45720" rIns="45720" anchor="ctr">
            <a:normAutofit fontScale="8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60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Про</a:t>
            </a:r>
            <a:r>
              <a:rPr kumimoji="0" lang="ru-RU" sz="4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фицит</a:t>
            </a:r>
            <a:r>
              <a:rPr kumimoji="0" lang="ru-RU" sz="4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бюджета- </a:t>
            </a:r>
            <a:r>
              <a:rPr kumimoji="0" lang="ru-RU" sz="4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ситуация, когда статьи </a:t>
            </a:r>
            <a:r>
              <a:rPr lang="ru-RU" sz="4600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до</a:t>
            </a:r>
            <a:r>
              <a:rPr kumimoji="0" lang="ru-RU" sz="4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ходов превышают статьи расходов.</a:t>
            </a:r>
            <a:endParaRPr kumimoji="0" lang="ru-RU" sz="46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Как справиться с дефицитом бюджета?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7467600" cy="2400303"/>
          </a:xfrm>
          <a:solidFill>
            <a:schemeClr val="tx1"/>
          </a:solidFill>
        </p:spPr>
        <p:txBody>
          <a:bodyPr>
            <a:normAutofit fontScale="92500"/>
          </a:bodyPr>
          <a:lstStyle/>
          <a:p>
            <a:r>
              <a:rPr lang="ru-RU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Сокращение бюджетных расходов;</a:t>
            </a:r>
          </a:p>
          <a:p>
            <a:r>
              <a:rPr lang="ru-RU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Изыскание источников дополнительных расходов;</a:t>
            </a:r>
          </a:p>
          <a:p>
            <a:r>
              <a:rPr lang="ru-RU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Одалживание денег у граждан, банков, организаций других государств</a:t>
            </a:r>
          </a:p>
          <a:p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00034" y="4214818"/>
            <a:ext cx="7467600" cy="2285992"/>
          </a:xfrm>
          <a:prstGeom prst="rect">
            <a:avLst/>
          </a:prstGeom>
          <a:solidFill>
            <a:schemeClr val="tx1"/>
          </a:solidFill>
        </p:spPr>
        <p:txBody>
          <a:bodyPr vert="horz" lIns="45720" rIns="45720" anchor="ctr">
            <a:normAutofit fontScale="6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60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Облигация </a:t>
            </a:r>
            <a:r>
              <a:rPr lang="ru-RU" sz="4600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– документ, удостоверяющий факт получения денег в долг, гарантирующий срок его возвращения и выплату владельцу облигации определенной суммы за использование одолженных денег</a:t>
            </a:r>
            <a:r>
              <a:rPr lang="ru-RU" sz="460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.</a:t>
            </a:r>
            <a:endParaRPr kumimoji="0" lang="ru-RU" sz="4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1">
              <a:lumMod val="95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Рационально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(поступать)- </a:t>
            </a:r>
            <a:br>
              <a:rPr lang="ru-RU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</a:br>
            <a:r>
              <a:rPr lang="ru-RU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                разумно, расчетливо</a:t>
            </a:r>
            <a:endParaRPr lang="ru-RU" dirty="0">
              <a:solidFill>
                <a:schemeClr val="bg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600201"/>
            <a:ext cx="8572560" cy="3328998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      Человеческие потребности превосходят имеющиеся возможности.</a:t>
            </a:r>
          </a:p>
          <a:p>
            <a:pPr>
              <a:buNone/>
            </a:pPr>
            <a:r>
              <a:rPr lang="ru-RU" dirty="0" smtClean="0"/>
              <a:t>- На что потратить имеющиеся  средства?</a:t>
            </a:r>
          </a:p>
          <a:p>
            <a:pPr>
              <a:buNone/>
            </a:pPr>
            <a:r>
              <a:rPr lang="ru-RU" dirty="0" smtClean="0"/>
              <a:t>- Какие потребности удовлетворить в первую очередь?</a:t>
            </a:r>
          </a:p>
          <a:p>
            <a:pPr>
              <a:buNone/>
            </a:pPr>
            <a:r>
              <a:rPr lang="ru-RU" dirty="0" smtClean="0"/>
              <a:t>- Как распорядиться лучшим образом?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00034" y="5000636"/>
            <a:ext cx="8215370" cy="1071570"/>
          </a:xfrm>
          <a:prstGeom prst="rect">
            <a:avLst/>
          </a:prstGeom>
          <a:solidFill>
            <a:schemeClr val="tx1">
              <a:lumMod val="95000"/>
            </a:schemeClr>
          </a:solidFill>
        </p:spPr>
        <p:txBody>
          <a:bodyPr vert="horz" lIns="45720" rIns="45720" anchor="ctr">
            <a:normAutofit fontScale="6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Проблема распределения ограниченных ресурсов </a:t>
            </a:r>
            <a:r>
              <a:rPr lang="ru-RU" sz="460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– </a:t>
            </a:r>
            <a:r>
              <a:rPr lang="ru-RU" sz="4600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rPr>
              <a:t>основная проблема  экономики</a:t>
            </a:r>
            <a:endParaRPr kumimoji="0" lang="ru-RU" sz="46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1868478"/>
          </a:xfrm>
          <a:solidFill>
            <a:schemeClr val="tx1"/>
          </a:solidFill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Экономические блага – </a:t>
            </a:r>
            <a:r>
              <a:rPr lang="ru-RU" sz="3600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предметы  </a:t>
            </a:r>
            <a:br>
              <a:rPr lang="ru-RU" sz="3600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</a:br>
            <a:r>
              <a:rPr lang="ru-RU" sz="3600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          удовлетворяющие ту или иную</a:t>
            </a:r>
            <a:br>
              <a:rPr lang="ru-RU" sz="3600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</a:br>
            <a:r>
              <a:rPr lang="ru-RU" sz="3600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          потребность человека</a:t>
            </a:r>
            <a:endParaRPr lang="ru-RU" sz="3600" dirty="0">
              <a:solidFill>
                <a:schemeClr val="bg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071810"/>
            <a:ext cx="7467600" cy="3054353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Продукты питания.</a:t>
            </a:r>
          </a:p>
          <a:p>
            <a:r>
              <a:rPr lang="ru-RU" dirty="0" smtClean="0"/>
              <a:t>Одежда.</a:t>
            </a:r>
          </a:p>
          <a:p>
            <a:r>
              <a:rPr lang="ru-RU" dirty="0" smtClean="0"/>
              <a:t>Автомобиль.</a:t>
            </a:r>
          </a:p>
          <a:p>
            <a:r>
              <a:rPr lang="ru-RU" dirty="0" smtClean="0"/>
              <a:t>и</a:t>
            </a:r>
            <a:r>
              <a:rPr lang="ru-RU" dirty="0" smtClean="0"/>
              <a:t> др.</a:t>
            </a:r>
          </a:p>
          <a:p>
            <a:endParaRPr lang="ru-RU" dirty="0" smtClean="0"/>
          </a:p>
          <a:p>
            <a:pPr>
              <a:buNone/>
            </a:pPr>
            <a:r>
              <a:rPr lang="ru-RU" sz="3600" dirty="0" smtClean="0"/>
              <a:t>  Соединение природы, человека и техники</a:t>
            </a:r>
          </a:p>
          <a:p>
            <a:endParaRPr lang="ru-RU" sz="36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2582858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Факторы производства </a:t>
            </a:r>
            <a:r>
              <a:rPr lang="ru-RU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–</a:t>
            </a:r>
            <a:br>
              <a:rPr lang="ru-RU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</a:br>
            <a:r>
              <a:rPr lang="ru-RU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 основные группы ресурсов</a:t>
            </a:r>
            <a:br>
              <a:rPr lang="ru-RU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</a:br>
            <a:r>
              <a:rPr lang="ru-RU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используемые в процессе производства</a:t>
            </a:r>
            <a:endParaRPr lang="ru-RU" dirty="0">
              <a:solidFill>
                <a:schemeClr val="bg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928934"/>
            <a:ext cx="7467600" cy="3197229"/>
          </a:xfrm>
        </p:spPr>
        <p:txBody>
          <a:bodyPr>
            <a:normAutofit fontScale="85000" lnSpcReduction="20000"/>
          </a:bodyPr>
          <a:lstStyle/>
          <a:p>
            <a:pPr>
              <a:buFont typeface="Courier New" pitchFamily="49" charset="0"/>
              <a:buChar char="o"/>
            </a:pPr>
            <a:r>
              <a:rPr lang="ru-RU" sz="4000" dirty="0" smtClean="0"/>
              <a:t>Земля; </a:t>
            </a:r>
          </a:p>
          <a:p>
            <a:pPr>
              <a:buFont typeface="Courier New" pitchFamily="49" charset="0"/>
              <a:buChar char="o"/>
            </a:pPr>
            <a:r>
              <a:rPr lang="ru-RU" sz="4000" dirty="0" smtClean="0"/>
              <a:t>Труд; </a:t>
            </a:r>
          </a:p>
          <a:p>
            <a:pPr>
              <a:buFont typeface="Courier New" pitchFamily="49" charset="0"/>
              <a:buChar char="o"/>
            </a:pPr>
            <a:r>
              <a:rPr lang="ru-RU" sz="4000" dirty="0" smtClean="0"/>
              <a:t>Капитал;</a:t>
            </a:r>
          </a:p>
          <a:p>
            <a:pPr>
              <a:buFont typeface="Courier New" pitchFamily="49" charset="0"/>
              <a:buChar char="o"/>
            </a:pPr>
            <a:r>
              <a:rPr lang="ru-RU" sz="4000" dirty="0" smtClean="0"/>
              <a:t>предпринимательские способности;</a:t>
            </a:r>
          </a:p>
          <a:p>
            <a:pPr>
              <a:buFont typeface="Courier New" pitchFamily="49" charset="0"/>
              <a:buChar char="o"/>
            </a:pPr>
            <a:r>
              <a:rPr lang="ru-RU" sz="4000" dirty="0" smtClean="0"/>
              <a:t>Информация.</a:t>
            </a:r>
            <a:endParaRPr lang="ru-RU" sz="4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226196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Земля </a:t>
            </a:r>
            <a:r>
              <a:rPr lang="ru-RU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- это природные ресурсы, используемые в производстве: собственно земля (пахотные земли, место размещения производственных объектов), полезные ископаемые, леса, вода и воздух, растительный и животный мир природы.</a:t>
            </a:r>
            <a:endParaRPr lang="ru-RU" dirty="0">
              <a:solidFill>
                <a:schemeClr val="bg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7467600" cy="5357850"/>
          </a:xfrm>
          <a:solidFill>
            <a:schemeClr val="tx1"/>
          </a:solidFill>
        </p:spPr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Труд</a:t>
            </a:r>
            <a:r>
              <a:rPr lang="ru-RU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 – это участвующая в производстве рабочая сила, так называемый «человеческий капитал»: способности и умения, здоровье, образование, квалификация работников</a:t>
            </a:r>
            <a:endParaRPr lang="ru-RU" dirty="0">
              <a:solidFill>
                <a:schemeClr val="bg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7467600" cy="4786346"/>
          </a:xfrm>
          <a:solidFill>
            <a:schemeClr val="tx1"/>
          </a:solidFill>
        </p:spPr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Капитал -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это созданные людьми средства </a:t>
            </a:r>
            <a:r>
              <a:rPr lang="ru-RU" dirty="0" err="1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произ-водства</a:t>
            </a:r>
            <a:r>
              <a:rPr lang="ru-RU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: здания и </a:t>
            </a:r>
            <a:r>
              <a:rPr lang="ru-RU" dirty="0" err="1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соору-жения</a:t>
            </a:r>
            <a:r>
              <a:rPr lang="ru-RU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, машины и </a:t>
            </a:r>
            <a:r>
              <a:rPr lang="ru-RU" dirty="0" err="1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инстру-менты</a:t>
            </a:r>
            <a:r>
              <a:rPr lang="ru-RU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, оборудование.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6083320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Предпринимательские способности </a:t>
            </a:r>
            <a:r>
              <a:rPr lang="ru-RU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– это совокупность энергичной деятельности </a:t>
            </a:r>
            <a:r>
              <a:rPr lang="ru-RU" dirty="0" err="1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пред-принимателей</a:t>
            </a:r>
            <a:r>
              <a:rPr lang="ru-RU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, их </a:t>
            </a:r>
            <a:r>
              <a:rPr lang="ru-RU" dirty="0" err="1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организацион-но-хозяйственного</a:t>
            </a:r>
            <a:r>
              <a:rPr lang="ru-RU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 новаторства (поиск и реализация новых идей, технологий, подходов) и </a:t>
            </a:r>
            <a:r>
              <a:rPr lang="ru-RU" dirty="0" err="1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готов-ности</a:t>
            </a:r>
            <a:r>
              <a:rPr lang="ru-RU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 к риску при организации нового дела.</a:t>
            </a:r>
            <a:endParaRPr lang="ru-RU" dirty="0">
              <a:solidFill>
                <a:schemeClr val="bg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110</TotalTime>
  <Words>734</Words>
  <Application>Microsoft Office PowerPoint</Application>
  <PresentationFormat>Экран (4:3)</PresentationFormat>
  <Paragraphs>83</Paragraphs>
  <Slides>28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Техническая</vt:lpstr>
      <vt:lpstr>Экономическая сфера  жизни общества</vt:lpstr>
      <vt:lpstr> Ресурсы - вспомогательные        средства </vt:lpstr>
      <vt:lpstr>Рационально (поступать)-                  разумно, расчетливо</vt:lpstr>
      <vt:lpstr>Экономические блага – предметы             удовлетворяющие ту или иную           потребность человека</vt:lpstr>
      <vt:lpstr>Факторы производства –  основные группы ресурсов используемые в процессе производства</vt:lpstr>
      <vt:lpstr>Земля - это природные ресурсы, используемые в производстве: собственно земля (пахотные земли, место размещения производственных объектов), полезные ископаемые, леса, вода и воздух, растительный и животный мир природы.</vt:lpstr>
      <vt:lpstr>Труд – это участвующая в производстве рабочая сила, так называемый «человеческий капитал»: способности и умения, здоровье, образование, квалификация работников</vt:lpstr>
      <vt:lpstr>Капитал - это созданные людьми средства произ-водства: здания и соору-жения, машины и инстру-менты, оборудование.</vt:lpstr>
      <vt:lpstr>Предпринимательские способности – это совокупность энергичной деятельности пред-принимателей, их организацион-но-хозяйственного новаторства (поиск и реализация новых идей, технологий, подходов) и готов-ности к риску при организации нового дела.</vt:lpstr>
      <vt:lpstr>Информация – знания, сведения, сообщения, данные, используемые в процессе анализа и выработки экономических решений, в управлении и т.д</vt:lpstr>
      <vt:lpstr>Главные вопросы экономики</vt:lpstr>
      <vt:lpstr>Экономическая система – способ регулирования деятельности произво-дителей в условиях раз-деления труда</vt:lpstr>
      <vt:lpstr>Типы экономических систем</vt:lpstr>
      <vt:lpstr>Традиционная экономика – система, при которой основ-ные экономические законы решаются на основе обыча-ев и традиций (все делать, как раньше)</vt:lpstr>
      <vt:lpstr>Централизованная экономика – система, при которой основные экономи-ческие вопросы решаются с помощью плана, устанавли-ваемого государством</vt:lpstr>
      <vt:lpstr>Рыночная экономика –  это система, при которой основные экономические вопросы решаются на основе личных интересов свободных предпринимателей, стремящихся изготавливать товары, пользующиеся спросом на рынке и прино-сящие им прибыль.</vt:lpstr>
      <vt:lpstr>Товар – продукт, произведенный свободным производителем для обмена</vt:lpstr>
      <vt:lpstr>Конкуренция- соперничество, борьба за достижение лучших результатов в каком-либо деле. </vt:lpstr>
      <vt:lpstr> Спрос – это желание и возможности потребителя купить конкретный товар или получить услугу в конкретное время и в конкретном месте. </vt:lpstr>
      <vt:lpstr>Рыночное равновесие – ситуация на рынке, когда продавец может и хочет продать столько товара и по такой цене, сколько покупатель захочет и сможет купить за эту цену.</vt:lpstr>
      <vt:lpstr>«Невидимая рука рынка»  ( по А.Смиту)- положение, когда все участники рынка стремятся обеспечить повышение благосостояния всех по мере того, как каждый продавец и каждый покупатель стремятся удовлетворить личный интерес в отношении своего благосостояния</vt:lpstr>
      <vt:lpstr>Налоги – это определенная сумма денег, которую каждому произво-дителю товара, получателю дохода, владельцу того или иного имущества необходимо уплатить государству.</vt:lpstr>
      <vt:lpstr>Куда идут налоги?</vt:lpstr>
      <vt:lpstr>Бюджет – специальный финансовый план, сводящий воедино доходы и расходы будущего.</vt:lpstr>
      <vt:lpstr>Статьи дохода – источники поступления средств бюджета</vt:lpstr>
      <vt:lpstr>Государственный внешний долг – выплаты, производимые иностранным гражданам, фирмам, государствам, по долгам государства , сделанным раннее</vt:lpstr>
      <vt:lpstr>Дефицит бюджета- ситуация, когда статьи расходов превышают статьи доходов.</vt:lpstr>
      <vt:lpstr>Как справиться с дефицитом бюджета?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Экономическая сфера  жизни общества</dc:title>
  <dc:creator>ШкольныйПК</dc:creator>
  <cp:lastModifiedBy>ШкольныйПК</cp:lastModifiedBy>
  <cp:revision>27</cp:revision>
  <dcterms:created xsi:type="dcterms:W3CDTF">2010-02-14T11:45:47Z</dcterms:created>
  <dcterms:modified xsi:type="dcterms:W3CDTF">2010-02-14T13:36:40Z</dcterms:modified>
</cp:coreProperties>
</file>