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8"/>
  </p:notesMasterIdLst>
  <p:sldIdLst>
    <p:sldId id="256" r:id="rId2"/>
    <p:sldId id="262" r:id="rId3"/>
    <p:sldId id="263" r:id="rId4"/>
    <p:sldId id="270" r:id="rId5"/>
    <p:sldId id="281" r:id="rId6"/>
    <p:sldId id="258" r:id="rId7"/>
    <p:sldId id="259" r:id="rId8"/>
    <p:sldId id="260" r:id="rId9"/>
    <p:sldId id="280" r:id="rId10"/>
    <p:sldId id="282" r:id="rId11"/>
    <p:sldId id="261" r:id="rId12"/>
    <p:sldId id="283" r:id="rId13"/>
    <p:sldId id="271" r:id="rId14"/>
    <p:sldId id="264" r:id="rId15"/>
    <p:sldId id="265" r:id="rId16"/>
    <p:sldId id="266" r:id="rId17"/>
    <p:sldId id="276" r:id="rId18"/>
    <p:sldId id="267" r:id="rId19"/>
    <p:sldId id="268" r:id="rId20"/>
    <p:sldId id="278" r:id="rId21"/>
    <p:sldId id="272" r:id="rId22"/>
    <p:sldId id="273" r:id="rId23"/>
    <p:sldId id="275" r:id="rId24"/>
    <p:sldId id="277" r:id="rId25"/>
    <p:sldId id="274" r:id="rId26"/>
    <p:sldId id="279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66"/>
    <a:srgbClr val="A6E8A6"/>
    <a:srgbClr val="FFFFFF"/>
    <a:srgbClr val="FFFF99"/>
    <a:srgbClr val="33CC33"/>
    <a:srgbClr val="00CC00"/>
    <a:srgbClr val="CCFFFF"/>
    <a:srgbClr val="FF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36" autoAdjust="0"/>
  </p:normalViewPr>
  <p:slideViewPr>
    <p:cSldViewPr>
      <p:cViewPr>
        <p:scale>
          <a:sx n="65" d="100"/>
          <a:sy n="65" d="100"/>
        </p:scale>
        <p:origin x="-660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>
                <a:latin typeface="Arial" charset="0"/>
              </a:defRPr>
            </a:lvl1pPr>
          </a:lstStyle>
          <a:p>
            <a:fld id="{DE6CADB1-1125-4FA3-99BD-C53F2A84199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F66426-BC24-4FB5-88D5-D20B64F1E68C}" type="slidenum">
              <a:rPr lang="ru-RU"/>
              <a:pPr/>
              <a:t>1</a:t>
            </a:fld>
            <a:endParaRPr lang="ru-RU"/>
          </a:p>
        </p:txBody>
      </p:sp>
      <p:sp>
        <p:nvSpPr>
          <p:cNvPr id="3891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CA19F7-14F7-4B93-82E1-6AA8940683A5}" type="slidenum">
              <a:rPr lang="ru-RU"/>
              <a:pPr/>
              <a:t>6</a:t>
            </a:fld>
            <a:endParaRPr lang="ru-RU"/>
          </a:p>
        </p:txBody>
      </p:sp>
      <p:sp>
        <p:nvSpPr>
          <p:cNvPr id="46082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000" b="1"/>
              <a:t>Неразрывна связана с общественным строем и хозяйственным бытом.</a:t>
            </a:r>
          </a:p>
          <a:p>
            <a:r>
              <a:rPr lang="ru-RU" sz="1000" b="1"/>
              <a:t>Развивалась благодаря объединению кровнородственных союзов, дворов – посадов и соседских поселений в более крупные хозяйства (дво</a:t>
            </a:r>
            <a:r>
              <a:rPr lang="ru-RU" sz="1000" b="1">
                <a:cs typeface="Times New Roman" pitchFamily="18" charset="0"/>
              </a:rPr>
              <a:t>́рища)</a:t>
            </a:r>
            <a:r>
              <a:rPr lang="ru-RU" sz="1000" b="1"/>
              <a:t>.</a:t>
            </a:r>
          </a:p>
          <a:p>
            <a:r>
              <a:rPr lang="ru-RU" sz="1000" b="1"/>
              <a:t>Община находилась на внутреннем самоуправлении.</a:t>
            </a:r>
          </a:p>
          <a:p>
            <a:r>
              <a:rPr lang="ru-RU" sz="1000" b="1"/>
              <a:t>За свою территорию древнерусская община отвечала перед государством.</a:t>
            </a:r>
          </a:p>
          <a:p>
            <a:endParaRPr lang="ru-RU" sz="1000" b="1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hidden">
          <a:xfrm>
            <a:off x="2895600" y="0"/>
            <a:ext cx="33528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 sz="2400"/>
          </a:p>
        </p:txBody>
      </p:sp>
      <p:grpSp>
        <p:nvGrpSpPr>
          <p:cNvPr id="5123" name="Group 3"/>
          <p:cNvGrpSpPr>
            <a:grpSpLocks/>
          </p:cNvGrpSpPr>
          <p:nvPr/>
        </p:nvGrpSpPr>
        <p:grpSpPr bwMode="auto">
          <a:xfrm>
            <a:off x="2133600" y="473075"/>
            <a:ext cx="4878388" cy="3490913"/>
            <a:chOff x="1344" y="298"/>
            <a:chExt cx="3073" cy="2199"/>
          </a:xfrm>
        </p:grpSpPr>
        <p:sp>
          <p:nvSpPr>
            <p:cNvPr id="5124" name="Freeform 4"/>
            <p:cNvSpPr>
              <a:spLocks/>
            </p:cNvSpPr>
            <p:nvPr/>
          </p:nvSpPr>
          <p:spPr bwMode="auto">
            <a:xfrm>
              <a:off x="1344" y="1035"/>
              <a:ext cx="1019" cy="907"/>
            </a:xfrm>
            <a:custGeom>
              <a:avLst/>
              <a:gdLst/>
              <a:ahLst/>
              <a:cxnLst>
                <a:cxn ang="0">
                  <a:pos x="0" y="566"/>
                </a:cxn>
                <a:cxn ang="0">
                  <a:pos x="0" y="906"/>
                </a:cxn>
                <a:cxn ang="0">
                  <a:pos x="1014" y="283"/>
                </a:cxn>
                <a:cxn ang="0">
                  <a:pos x="1018" y="307"/>
                </a:cxn>
                <a:cxn ang="0">
                  <a:pos x="869" y="0"/>
                </a:cxn>
                <a:cxn ang="0">
                  <a:pos x="0" y="566"/>
                </a:cxn>
              </a:cxnLst>
              <a:rect l="0" t="0" r="r" b="b"/>
              <a:pathLst>
                <a:path w="1019" h="907">
                  <a:moveTo>
                    <a:pt x="0" y="566"/>
                  </a:moveTo>
                  <a:lnTo>
                    <a:pt x="0" y="906"/>
                  </a:lnTo>
                  <a:lnTo>
                    <a:pt x="1014" y="283"/>
                  </a:lnTo>
                  <a:lnTo>
                    <a:pt x="1018" y="307"/>
                  </a:lnTo>
                  <a:lnTo>
                    <a:pt x="869" y="0"/>
                  </a:lnTo>
                  <a:lnTo>
                    <a:pt x="0" y="566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auto">
            <a:xfrm>
              <a:off x="3398" y="1035"/>
              <a:ext cx="1019" cy="907"/>
            </a:xfrm>
            <a:custGeom>
              <a:avLst/>
              <a:gdLst/>
              <a:ahLst/>
              <a:cxnLst>
                <a:cxn ang="0">
                  <a:pos x="1018" y="566"/>
                </a:cxn>
                <a:cxn ang="0">
                  <a:pos x="1018" y="906"/>
                </a:cxn>
                <a:cxn ang="0">
                  <a:pos x="3" y="283"/>
                </a:cxn>
                <a:cxn ang="0">
                  <a:pos x="0" y="307"/>
                </a:cxn>
                <a:cxn ang="0">
                  <a:pos x="148" y="0"/>
                </a:cxn>
                <a:cxn ang="0">
                  <a:pos x="1018" y="566"/>
                </a:cxn>
              </a:cxnLst>
              <a:rect l="0" t="0" r="r" b="b"/>
              <a:pathLst>
                <a:path w="1019" h="907">
                  <a:moveTo>
                    <a:pt x="1018" y="566"/>
                  </a:moveTo>
                  <a:lnTo>
                    <a:pt x="1018" y="906"/>
                  </a:lnTo>
                  <a:lnTo>
                    <a:pt x="3" y="283"/>
                  </a:lnTo>
                  <a:lnTo>
                    <a:pt x="0" y="307"/>
                  </a:lnTo>
                  <a:lnTo>
                    <a:pt x="148" y="0"/>
                  </a:lnTo>
                  <a:lnTo>
                    <a:pt x="1018" y="566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5126" name="Group 6"/>
            <p:cNvGrpSpPr>
              <a:grpSpLocks/>
            </p:cNvGrpSpPr>
            <p:nvPr/>
          </p:nvGrpSpPr>
          <p:grpSpPr bwMode="auto">
            <a:xfrm>
              <a:off x="1571" y="298"/>
              <a:ext cx="2632" cy="2199"/>
              <a:chOff x="1571" y="298"/>
              <a:chExt cx="2632" cy="2199"/>
            </a:xfrm>
          </p:grpSpPr>
          <p:sp>
            <p:nvSpPr>
              <p:cNvPr id="5127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71" y="298"/>
                <a:ext cx="2631" cy="2198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8" name="Freeform 8"/>
              <p:cNvSpPr>
                <a:spLocks/>
              </p:cNvSpPr>
              <p:nvPr/>
            </p:nvSpPr>
            <p:spPr bwMode="auto">
              <a:xfrm>
                <a:off x="1571" y="298"/>
                <a:ext cx="1316" cy="2199"/>
              </a:xfrm>
              <a:custGeom>
                <a:avLst/>
                <a:gdLst/>
                <a:ahLst/>
                <a:cxnLst>
                  <a:cxn ang="0">
                    <a:pos x="1315" y="2198"/>
                  </a:cxn>
                  <a:cxn ang="0">
                    <a:pos x="1315" y="1815"/>
                  </a:cxn>
                  <a:cxn ang="0">
                    <a:pos x="409" y="214"/>
                  </a:cxn>
                  <a:cxn ang="0">
                    <a:pos x="0" y="0"/>
                  </a:cxn>
                  <a:cxn ang="0">
                    <a:pos x="1315" y="2198"/>
                  </a:cxn>
                </a:cxnLst>
                <a:rect l="0" t="0" r="r" b="b"/>
                <a:pathLst>
                  <a:path w="1316" h="2199">
                    <a:moveTo>
                      <a:pt x="1315" y="2198"/>
                    </a:moveTo>
                    <a:lnTo>
                      <a:pt x="1315" y="1815"/>
                    </a:lnTo>
                    <a:lnTo>
                      <a:pt x="409" y="214"/>
                    </a:lnTo>
                    <a:lnTo>
                      <a:pt x="0" y="0"/>
                    </a:lnTo>
                    <a:lnTo>
                      <a:pt x="1315" y="2198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29" name="Freeform 9"/>
              <p:cNvSpPr>
                <a:spLocks/>
              </p:cNvSpPr>
              <p:nvPr/>
            </p:nvSpPr>
            <p:spPr bwMode="auto">
              <a:xfrm>
                <a:off x="1571" y="298"/>
                <a:ext cx="2632" cy="2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09" y="216"/>
                  </a:cxn>
                  <a:cxn ang="0">
                    <a:pos x="2279" y="216"/>
                  </a:cxn>
                  <a:cxn ang="0">
                    <a:pos x="2631" y="0"/>
                  </a:cxn>
                  <a:cxn ang="0">
                    <a:pos x="0" y="0"/>
                  </a:cxn>
                </a:cxnLst>
                <a:rect l="0" t="0" r="r" b="b"/>
                <a:pathLst>
                  <a:path w="2632" h="217">
                    <a:moveTo>
                      <a:pt x="0" y="0"/>
                    </a:moveTo>
                    <a:lnTo>
                      <a:pt x="409" y="216"/>
                    </a:lnTo>
                    <a:lnTo>
                      <a:pt x="2279" y="216"/>
                    </a:lnTo>
                    <a:lnTo>
                      <a:pt x="263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130" name="Freeform 10"/>
              <p:cNvSpPr>
                <a:spLocks/>
              </p:cNvSpPr>
              <p:nvPr/>
            </p:nvSpPr>
            <p:spPr bwMode="auto">
              <a:xfrm>
                <a:off x="2886" y="298"/>
                <a:ext cx="1317" cy="2199"/>
              </a:xfrm>
              <a:custGeom>
                <a:avLst/>
                <a:gdLst/>
                <a:ahLst/>
                <a:cxnLst>
                  <a:cxn ang="0">
                    <a:pos x="0" y="2198"/>
                  </a:cxn>
                  <a:cxn ang="0">
                    <a:pos x="0" y="1815"/>
                  </a:cxn>
                  <a:cxn ang="0">
                    <a:pos x="906" y="214"/>
                  </a:cxn>
                  <a:cxn ang="0">
                    <a:pos x="1316" y="0"/>
                  </a:cxn>
                  <a:cxn ang="0">
                    <a:pos x="0" y="2198"/>
                  </a:cxn>
                </a:cxnLst>
                <a:rect l="0" t="0" r="r" b="b"/>
                <a:pathLst>
                  <a:path w="1317" h="2199">
                    <a:moveTo>
                      <a:pt x="0" y="2198"/>
                    </a:moveTo>
                    <a:lnTo>
                      <a:pt x="0" y="1815"/>
                    </a:lnTo>
                    <a:lnTo>
                      <a:pt x="906" y="214"/>
                    </a:lnTo>
                    <a:lnTo>
                      <a:pt x="1316" y="0"/>
                    </a:lnTo>
                    <a:lnTo>
                      <a:pt x="0" y="2198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131" name="Rectangle 11"/>
            <p:cNvSpPr>
              <a:spLocks noChangeArrowheads="1"/>
            </p:cNvSpPr>
            <p:nvPr/>
          </p:nvSpPr>
          <p:spPr bwMode="auto">
            <a:xfrm>
              <a:off x="1344" y="1631"/>
              <a:ext cx="3069" cy="31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32" name="Rectangl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38862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5410200"/>
            <a:ext cx="6400800" cy="1295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Правка образца подзаголовка</a:t>
            </a:r>
          </a:p>
        </p:txBody>
      </p:sp>
      <p:sp>
        <p:nvSpPr>
          <p:cNvPr id="5134" name="Rectangle 14"/>
          <p:cNvSpPr>
            <a:spLocks noGrp="1" noChangeArrowheads="1"/>
          </p:cNvSpPr>
          <p:nvPr>
            <p:ph type="dt" sz="quarter" idx="2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5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8A853B5-27B6-42C5-9EB5-1B7816572C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333E7-5EBF-47DE-80C4-95321A0337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0388" y="228600"/>
            <a:ext cx="2081212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1988" y="228600"/>
            <a:ext cx="60960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48CA12-7663-4104-9F35-34A49F2D490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61988" y="228600"/>
            <a:ext cx="8329612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858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9921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99213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AAB5AD0-0A24-4BD9-8F5B-CE646FEB7B8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1BBD0-D3C1-4001-BE29-AA8A85BCB8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A36F51-FDF4-4BF4-B7E3-484AC205C2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19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4388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BEEB69-9E3D-4425-BDB6-15BC76A3BB3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7DF945-DC4A-42AC-8EF0-A5F5115C0B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AD4C8-F3FB-4E95-99B3-89DA5904A2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B1477-6BC0-4259-8CC8-139D2DC36A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3CE5A-7E99-4562-8045-E27E9186971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8D15FA-F334-4602-9309-C671742717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99">
                <a:gamma/>
                <a:shade val="46275"/>
                <a:invGamma/>
              </a:srgbClr>
            </a:gs>
            <a:gs pos="50000">
              <a:srgbClr val="CCFF99"/>
            </a:gs>
            <a:gs pos="100000">
              <a:srgbClr val="CCFF99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hidden">
          <a:xfrm>
            <a:off x="0" y="0"/>
            <a:ext cx="1752600" cy="6856413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50000">
                <a:schemeClr val="bg1"/>
              </a:gs>
              <a:gs pos="100000">
                <a:schemeClr val="bg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 sz="2400"/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152400" y="374650"/>
            <a:ext cx="1525588" cy="1227138"/>
            <a:chOff x="96" y="236"/>
            <a:chExt cx="961" cy="773"/>
          </a:xfrm>
        </p:grpSpPr>
        <p:sp>
          <p:nvSpPr>
            <p:cNvPr id="4100" name="Freeform 4"/>
            <p:cNvSpPr>
              <a:spLocks/>
            </p:cNvSpPr>
            <p:nvPr/>
          </p:nvSpPr>
          <p:spPr bwMode="auto">
            <a:xfrm>
              <a:off x="738" y="495"/>
              <a:ext cx="319" cy="319"/>
            </a:xfrm>
            <a:custGeom>
              <a:avLst/>
              <a:gdLst/>
              <a:ahLst/>
              <a:cxnLst>
                <a:cxn ang="0">
                  <a:pos x="318" y="198"/>
                </a:cxn>
                <a:cxn ang="0">
                  <a:pos x="318" y="318"/>
                </a:cxn>
                <a:cxn ang="0">
                  <a:pos x="1" y="99"/>
                </a:cxn>
                <a:cxn ang="0">
                  <a:pos x="0" y="108"/>
                </a:cxn>
                <a:cxn ang="0">
                  <a:pos x="46" y="0"/>
                </a:cxn>
                <a:cxn ang="0">
                  <a:pos x="318" y="198"/>
                </a:cxn>
              </a:cxnLst>
              <a:rect l="0" t="0" r="r" b="b"/>
              <a:pathLst>
                <a:path w="319" h="319">
                  <a:moveTo>
                    <a:pt x="318" y="198"/>
                  </a:moveTo>
                  <a:lnTo>
                    <a:pt x="318" y="318"/>
                  </a:lnTo>
                  <a:lnTo>
                    <a:pt x="1" y="99"/>
                  </a:lnTo>
                  <a:lnTo>
                    <a:pt x="0" y="108"/>
                  </a:lnTo>
                  <a:lnTo>
                    <a:pt x="46" y="0"/>
                  </a:lnTo>
                  <a:lnTo>
                    <a:pt x="318" y="198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auto">
            <a:xfrm>
              <a:off x="96" y="495"/>
              <a:ext cx="319" cy="319"/>
            </a:xfrm>
            <a:custGeom>
              <a:avLst/>
              <a:gdLst/>
              <a:ahLst/>
              <a:cxnLst>
                <a:cxn ang="0">
                  <a:pos x="0" y="198"/>
                </a:cxn>
                <a:cxn ang="0">
                  <a:pos x="0" y="318"/>
                </a:cxn>
                <a:cxn ang="0">
                  <a:pos x="316" y="99"/>
                </a:cxn>
                <a:cxn ang="0">
                  <a:pos x="318" y="108"/>
                </a:cxn>
                <a:cxn ang="0">
                  <a:pos x="271" y="0"/>
                </a:cxn>
                <a:cxn ang="0">
                  <a:pos x="0" y="198"/>
                </a:cxn>
              </a:cxnLst>
              <a:rect l="0" t="0" r="r" b="b"/>
              <a:pathLst>
                <a:path w="319" h="319">
                  <a:moveTo>
                    <a:pt x="0" y="198"/>
                  </a:moveTo>
                  <a:lnTo>
                    <a:pt x="0" y="318"/>
                  </a:lnTo>
                  <a:lnTo>
                    <a:pt x="316" y="99"/>
                  </a:lnTo>
                  <a:lnTo>
                    <a:pt x="318" y="108"/>
                  </a:lnTo>
                  <a:lnTo>
                    <a:pt x="271" y="0"/>
                  </a:lnTo>
                  <a:lnTo>
                    <a:pt x="0" y="198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152" y="236"/>
              <a:ext cx="823" cy="773"/>
              <a:chOff x="152" y="236"/>
              <a:chExt cx="823" cy="773"/>
            </a:xfrm>
          </p:grpSpPr>
          <p:sp>
            <p:nvSpPr>
              <p:cNvPr id="4103" name="AutoShape 7" descr="Green marble"/>
              <p:cNvSpPr>
                <a:spLocks noChangeArrowheads="1"/>
              </p:cNvSpPr>
              <p:nvPr/>
            </p:nvSpPr>
            <p:spPr bwMode="auto">
              <a:xfrm rot="10800000" flipH="1">
                <a:off x="152" y="236"/>
                <a:ext cx="822" cy="772"/>
              </a:xfrm>
              <a:prstGeom prst="triangle">
                <a:avLst>
                  <a:gd name="adj" fmla="val 49995"/>
                </a:avLst>
              </a:prstGeom>
              <a:blipFill dpi="0" rotWithShape="0">
                <a:blip r:embed="rId14"/>
                <a:srcRect/>
                <a:tile tx="0" ty="0" sx="100000" sy="100000" flip="none" algn="tl"/>
              </a:blipFill>
              <a:ln w="12700" cap="sq">
                <a:solidFill>
                  <a:srgbClr val="006633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auto">
              <a:xfrm>
                <a:off x="152" y="236"/>
                <a:ext cx="412" cy="773"/>
              </a:xfrm>
              <a:custGeom>
                <a:avLst/>
                <a:gdLst/>
                <a:ahLst/>
                <a:cxnLst>
                  <a:cxn ang="0">
                    <a:pos x="411" y="772"/>
                  </a:cxn>
                  <a:cxn ang="0">
                    <a:pos x="411" y="637"/>
                  </a:cxn>
                  <a:cxn ang="0">
                    <a:pos x="127" y="75"/>
                  </a:cxn>
                  <a:cxn ang="0">
                    <a:pos x="0" y="0"/>
                  </a:cxn>
                  <a:cxn ang="0">
                    <a:pos x="411" y="772"/>
                  </a:cxn>
                </a:cxnLst>
                <a:rect l="0" t="0" r="r" b="b"/>
                <a:pathLst>
                  <a:path w="412" h="773">
                    <a:moveTo>
                      <a:pt x="411" y="772"/>
                    </a:moveTo>
                    <a:lnTo>
                      <a:pt x="411" y="637"/>
                    </a:lnTo>
                    <a:lnTo>
                      <a:pt x="127" y="75"/>
                    </a:lnTo>
                    <a:lnTo>
                      <a:pt x="0" y="0"/>
                    </a:lnTo>
                    <a:lnTo>
                      <a:pt x="411" y="772"/>
                    </a:lnTo>
                  </a:path>
                </a:pathLst>
              </a:custGeom>
              <a:solidFill>
                <a:srgbClr val="002010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auto">
              <a:xfrm>
                <a:off x="152" y="236"/>
                <a:ext cx="823" cy="7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7" y="76"/>
                  </a:cxn>
                  <a:cxn ang="0">
                    <a:pos x="712" y="76"/>
                  </a:cxn>
                  <a:cxn ang="0">
                    <a:pos x="822" y="0"/>
                  </a:cxn>
                  <a:cxn ang="0">
                    <a:pos x="0" y="0"/>
                  </a:cxn>
                </a:cxnLst>
                <a:rect l="0" t="0" r="r" b="b"/>
                <a:pathLst>
                  <a:path w="823" h="77">
                    <a:moveTo>
                      <a:pt x="0" y="0"/>
                    </a:moveTo>
                    <a:lnTo>
                      <a:pt x="127" y="76"/>
                    </a:lnTo>
                    <a:lnTo>
                      <a:pt x="712" y="76"/>
                    </a:lnTo>
                    <a:lnTo>
                      <a:pt x="8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1BB96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auto">
              <a:xfrm>
                <a:off x="563" y="236"/>
                <a:ext cx="412" cy="773"/>
              </a:xfrm>
              <a:custGeom>
                <a:avLst/>
                <a:gdLst/>
                <a:ahLst/>
                <a:cxnLst>
                  <a:cxn ang="0">
                    <a:pos x="0" y="772"/>
                  </a:cxn>
                  <a:cxn ang="0">
                    <a:pos x="0" y="637"/>
                  </a:cxn>
                  <a:cxn ang="0">
                    <a:pos x="283" y="75"/>
                  </a:cxn>
                  <a:cxn ang="0">
                    <a:pos x="411" y="0"/>
                  </a:cxn>
                  <a:cxn ang="0">
                    <a:pos x="0" y="772"/>
                  </a:cxn>
                </a:cxnLst>
                <a:rect l="0" t="0" r="r" b="b"/>
                <a:pathLst>
                  <a:path w="412" h="773">
                    <a:moveTo>
                      <a:pt x="0" y="772"/>
                    </a:moveTo>
                    <a:lnTo>
                      <a:pt x="0" y="637"/>
                    </a:lnTo>
                    <a:lnTo>
                      <a:pt x="283" y="75"/>
                    </a:lnTo>
                    <a:lnTo>
                      <a:pt x="411" y="0"/>
                    </a:lnTo>
                    <a:lnTo>
                      <a:pt x="0" y="772"/>
                    </a:lnTo>
                  </a:path>
                </a:pathLst>
              </a:custGeom>
              <a:solidFill>
                <a:srgbClr val="006633">
                  <a:alpha val="50000"/>
                </a:srgbClr>
              </a:solidFill>
              <a:ln w="12700" cap="sq">
                <a:solidFill>
                  <a:srgbClr val="006633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07" name="Rectangle 11"/>
            <p:cNvSpPr>
              <a:spLocks noChangeArrowheads="1"/>
            </p:cNvSpPr>
            <p:nvPr/>
          </p:nvSpPr>
          <p:spPr bwMode="auto">
            <a:xfrm>
              <a:off x="96" y="704"/>
              <a:ext cx="959" cy="109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fol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2286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1988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kumimoji="0" sz="1400"/>
            </a:lvl1pPr>
          </a:lstStyle>
          <a:p>
            <a:endParaRPr lang="ru-RU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99213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kumimoji="0" sz="1400"/>
            </a:lvl1pPr>
          </a:lstStyle>
          <a:p>
            <a:endParaRPr lang="ru-RU"/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992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FA9366AF-5725-491B-9E6B-40C232EBF2DC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slow">
    <p:fade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90000"/>
        <a:buFont typeface="Wingdings" pitchFamily="2" charset="2"/>
        <a:buChar char="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&#1101;&#1082;&#1086;&#1085;&#1086;&#1084;&#1080;&#1082;&#1072;%208-1.pp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../&#1055;&#1077;&#1088;&#1089;&#1086;&#1085;&#1072;&#1083;&#1080;&#1080;/&#1058;&#1102;&#1088;&#1075;&#1086;.doc" TargetMode="External"/><Relationship Id="rId3" Type="http://schemas.openxmlformats.org/officeDocument/2006/relationships/image" Target="file:///D:\&#1069;&#1082;&#1086;&#1085;&#1086;&#1084;&#1080;&#1082;&#1072;,%209-11%20&#1082;&#1083;.%20&#1055;&#1088;&#1072;&#1082;&#1090;&#1080;&#1082;&#1091;&#1084;\edu_ep\data\res\resC9D5405E-50E5-4B01-B977-B92B963391E5" TargetMode="External"/><Relationship Id="rId7" Type="http://schemas.openxmlformats.org/officeDocument/2006/relationships/image" Target="file:///D:\&#1069;&#1082;&#1086;&#1085;&#1086;&#1084;&#1080;&#1082;&#1072;,%209-11%20&#1082;&#1083;.%20&#1055;&#1088;&#1072;&#1082;&#1090;&#1080;&#1082;&#1091;&#1084;\edu_ep\data\res\res92258D2B-0A01-000A-0160-19AEB31054F5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hyperlink" Target="../&#1055;&#1077;&#1088;&#1089;&#1086;&#1085;&#1072;&#1083;&#1080;&#1080;/&#1050;&#1077;&#1085;&#1101;.doc" TargetMode="External"/><Relationship Id="rId5" Type="http://schemas.openxmlformats.org/officeDocument/2006/relationships/image" Target="file:///D:\&#1069;&#1082;&#1086;&#1085;&#1086;&#1084;&#1080;&#1082;&#1072;,%209-11%20&#1082;&#1083;.%20&#1055;&#1088;&#1072;&#1082;&#1090;&#1080;&#1082;&#1091;&#1084;\edu_ep\data\res\resA3E512E1-87FF-41A5-84A4-AE7FCD22EAD5" TargetMode="External"/><Relationship Id="rId10" Type="http://schemas.openxmlformats.org/officeDocument/2006/relationships/hyperlink" Target="../&#1055;&#1077;&#1088;&#1089;&#1086;&#1085;&#1072;&#1083;&#1080;&#1080;/&#1057;&#1101;&#1081;.doc" TargetMode="External"/><Relationship Id="rId4" Type="http://schemas.openxmlformats.org/officeDocument/2006/relationships/image" Target="../media/image17.jpeg"/><Relationship Id="rId9" Type="http://schemas.openxmlformats.org/officeDocument/2006/relationships/image" Target="../media/image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file:///D:\&#1069;&#1082;&#1086;&#1085;&#1086;&#1084;&#1080;&#1082;&#1072;,%209-11%20&#1082;&#1083;.%20&#1055;&#1088;&#1072;&#1082;&#1090;&#1080;&#1082;&#1091;&#1084;\edu_ep\data\res\res92258C08-0A01-000A-003E-AEF54809EAC1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wmf"/><Relationship Id="rId5" Type="http://schemas.openxmlformats.org/officeDocument/2006/relationships/hyperlink" Target="../&#1055;&#1077;&#1088;&#1089;&#1086;&#1085;&#1072;&#1083;&#1080;&#1080;/&#1040;&#1076;&#1072;&#1084;%20&#1057;&#1084;&#1080;&#1090;.doc" TargetMode="Externa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8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5" Type="http://schemas.openxmlformats.org/officeDocument/2006/relationships/slide" Target="slide19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20.xml"/><Relationship Id="rId4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20.xml"/><Relationship Id="rId4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../&#1101;&#1082;&#1086;&#1085;&#1086;&#1084;&#1080;&#1082;&#1072;%208-1.ppt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&#1057;&#1083;&#1086;&#1074;&#1072;&#1088;&#1100;/&#1048;&#1089;&#1090;&#1086;&#1088;&#1080;&#1103;%20&#1087;&#1088;&#1086;&#1080;&#1089;&#1093;&#1086;&#1078;&#1076;&#1077;&#1085;&#1080;&#1103;%20&#1101;&#1082;&#1086;&#1085;&#1086;&#1084;&#1080;&#1082;&#1080;..doc" TargetMode="Externa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hyperlink" Target="../&#1055;&#1077;&#1088;&#1089;&#1086;&#1085;&#1072;&#1083;&#1080;&#1080;/&#1040;&#1088;&#1080;&#1089;&#1090;&#1086;&#1090;&#1077;&#1083;&#1100;.doc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../&#1055;&#1077;&#1088;&#1089;&#1086;&#1085;&#1072;&#1083;&#1080;&#1080;/&#1050;&#1089;&#1077;&#1085;&#1086;&#1092;&#1086;&#1085;&#1090;.doc" TargetMode="External"/><Relationship Id="rId5" Type="http://schemas.openxmlformats.org/officeDocument/2006/relationships/slide" Target="slide5.xml"/><Relationship Id="rId4" Type="http://schemas.openxmlformats.org/officeDocument/2006/relationships/image" Target="file:///D:\&#1069;&#1082;&#1086;&#1085;&#1086;&#1084;&#1080;&#1082;&#1072;,%209-11%20&#1082;&#1083;.%20&#1055;&#1088;&#1072;&#1082;&#1090;&#1080;&#1082;&#1091;&#1084;\edu_ep\data\res\res92258091-0A01-000A-01CA-6C944D1B058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hyperlink" Target="../&#1055;&#1077;&#1088;&#1089;&#1086;&#1085;&#1072;&#1083;&#1080;&#1080;/&#1057;&#1080;&#1083;&#1100;&#1074;&#1077;&#1089;&#1090;&#1088;%20&#1052;&#1077;&#1076;&#1074;&#1077;&#1076;&#1077;&#1074;.doc" TargetMode="External"/><Relationship Id="rId5" Type="http://schemas.openxmlformats.org/officeDocument/2006/relationships/image" Target="../media/image8.png"/><Relationship Id="rId4" Type="http://schemas.openxmlformats.org/officeDocument/2006/relationships/hyperlink" Target="../&#1055;&#1077;&#1088;&#1089;&#1086;&#1085;&#1072;&#1083;&#1080;&#1080;/&#1071;&#1088;&#1086;&#1089;&#1083;&#1072;&#1074;%20&#1052;&#1091;&#1076;&#1088;&#1099;&#1081;.doc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8.xml"/><Relationship Id="rId1" Type="http://schemas.openxmlformats.org/officeDocument/2006/relationships/slideLayout" Target="../slideLayouts/slideLayout6.xml"/><Relationship Id="rId4" Type="http://schemas.openxmlformats.org/officeDocument/2006/relationships/slide" Target="slide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D:\&#1069;&#1082;&#1086;&#1085;&#1086;&#1084;&#1080;&#1082;&#1072;,%209-11%20&#1082;&#1083;.%20&#1055;&#1088;&#1072;&#1082;&#1090;&#1080;&#1082;&#1091;&#1084;\edu_ep\data\res\res95170750-0A01-000A-00B3-F4A18A27069D" TargetMode="External"/><Relationship Id="rId13" Type="http://schemas.openxmlformats.org/officeDocument/2006/relationships/hyperlink" Target="../&#1055;&#1077;&#1088;&#1089;&#1086;&#1085;&#1072;&#1083;&#1080;&#1080;/&#1052;&#1072;&#1085;%20&#1058;&#1086;&#1084;&#1072;&#1089;.doc" TargetMode="External"/><Relationship Id="rId3" Type="http://schemas.openxmlformats.org/officeDocument/2006/relationships/image" Target="file:///D:\&#1069;&#1082;&#1086;&#1085;&#1086;&#1084;&#1080;&#1082;&#1072;,%209-11%20&#1082;&#1083;.%20&#1055;&#1088;&#1072;&#1082;&#1090;&#1080;&#1082;&#1091;&#1084;\edu_ep\data\res\resCD2D5FA4-430E-4FC5-8913-11BCA3177307" TargetMode="External"/><Relationship Id="rId7" Type="http://schemas.openxmlformats.org/officeDocument/2006/relationships/image" Target="../media/image11.png"/><Relationship Id="rId12" Type="http://schemas.openxmlformats.org/officeDocument/2006/relationships/hyperlink" Target="../&#1055;&#1077;&#1088;&#1089;&#1086;&#1085;&#1072;&#1083;&#1080;&#1080;/&#1054;&#1088;&#1076;&#1080;&#1085;-&#1053;&#1072;&#1097;&#1086;&#1082;&#1080;&#1085;.doc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file:///D:\&#1069;&#1082;&#1086;&#1085;&#1086;&#1084;&#1080;&#1082;&#1072;,%209-11%20&#1082;&#1083;.%20&#1055;&#1088;&#1072;&#1082;&#1090;&#1080;&#1082;&#1091;&#1084;\edu_ep\data\res\res771D9D66-0A01-000A-0149-FCC81B73DC66" TargetMode="External"/><Relationship Id="rId11" Type="http://schemas.openxmlformats.org/officeDocument/2006/relationships/hyperlink" Target="../&#1055;&#1077;&#1088;&#1089;&#1086;&#1085;&#1072;&#1083;&#1080;&#1080;/&#1055;&#1086;&#1089;&#1086;&#1096;&#1082;&#1086;&#1074;.doc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3.wmf"/><Relationship Id="rId4" Type="http://schemas.openxmlformats.org/officeDocument/2006/relationships/slide" Target="slide9.xml"/><Relationship Id="rId9" Type="http://schemas.openxmlformats.org/officeDocument/2006/relationships/hyperlink" Target="../&#1055;&#1077;&#1088;&#1089;&#1086;&#1085;&#1072;&#1083;&#1080;&#1080;/&#1050;&#1086;&#1083;&#1100;&#1073;&#1077;&#1088;.doc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051050" y="4005263"/>
            <a:ext cx="5256213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/>
            <a:endParaRPr kumimoji="0" lang="ru-RU" sz="4400" b="1">
              <a:solidFill>
                <a:schemeClr val="tx2"/>
              </a:solidFill>
            </a:endParaRPr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827088" y="4292600"/>
            <a:ext cx="7807325" cy="144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64758" dir="678596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marL="1608138" indent="-1608138" algn="ctr">
              <a:buFont typeface="Wingdings" pitchFamily="2" charset="2"/>
              <a:buNone/>
            </a:pPr>
            <a:r>
              <a:rPr kumimoji="0" lang="ru-RU" sz="4400">
                <a:solidFill>
                  <a:schemeClr val="tx2"/>
                </a:solidFill>
                <a:latin typeface="Tahoma" pitchFamily="34" charset="0"/>
              </a:rPr>
              <a:t>Урок 1. Что такое экономика.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549275"/>
            <a:ext cx="9144000" cy="144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77251" dir="567739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marL="609600" indent="-609600" algn="ctr">
              <a:buFont typeface="Wingdings" pitchFamily="2" charset="2"/>
              <a:buNone/>
            </a:pPr>
            <a:r>
              <a:rPr kumimoji="0" lang="ru-RU" sz="5400" b="1">
                <a:solidFill>
                  <a:schemeClr val="tx2"/>
                </a:solidFill>
              </a:rPr>
              <a:t>Тема:</a:t>
            </a:r>
            <a:r>
              <a:rPr kumimoji="0" lang="ru-RU" sz="5400" b="1">
                <a:solidFill>
                  <a:srgbClr val="EEDBF9"/>
                </a:solidFill>
              </a:rPr>
              <a:t> Главные вопросы экономики.</a:t>
            </a:r>
          </a:p>
        </p:txBody>
      </p:sp>
      <p:sp>
        <p:nvSpPr>
          <p:cNvPr id="2062" name="AutoShape 14">
            <a:hlinkClick r:id="rId3" action="ppaction://hlinkpres?slideindex=2&amp;slidetitle=Оглавление" highlightClick="1"/>
          </p:cNvPr>
          <p:cNvSpPr>
            <a:spLocks noChangeArrowheads="1"/>
          </p:cNvSpPr>
          <p:nvPr/>
        </p:nvSpPr>
        <p:spPr bwMode="auto">
          <a:xfrm>
            <a:off x="323850" y="6165850"/>
            <a:ext cx="576263" cy="692150"/>
          </a:xfrm>
          <a:prstGeom prst="actionButtonHome">
            <a:avLst/>
          </a:prstGeom>
          <a:solidFill>
            <a:srgbClr val="FFFF99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6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5" name="Picture 7" descr="075_3D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0FBB7"/>
              </a:clrFrom>
              <a:clrTo>
                <a:srgbClr val="C0FBB7">
                  <a:alpha val="0"/>
                </a:srgbClr>
              </a:clrTo>
            </a:clrChange>
          </a:blip>
          <a:srcRect l="6555" t="5956"/>
          <a:stretch>
            <a:fillRect/>
          </a:stretch>
        </p:blipFill>
        <p:spPr bwMode="auto">
          <a:xfrm>
            <a:off x="0" y="2671763"/>
            <a:ext cx="5545138" cy="4186237"/>
          </a:xfrm>
          <a:prstGeom prst="rect">
            <a:avLst/>
          </a:prstGeom>
          <a:noFill/>
        </p:spPr>
      </p:pic>
      <p:pic>
        <p:nvPicPr>
          <p:cNvPr id="73736" name="Picture 8" descr="075_3D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1FCB8"/>
              </a:clrFrom>
              <a:clrTo>
                <a:srgbClr val="C1FCB8">
                  <a:alpha val="0"/>
                </a:srgbClr>
              </a:clrTo>
            </a:clrChange>
          </a:blip>
          <a:srcRect l="11014" t="5956" r="6555"/>
          <a:stretch>
            <a:fillRect/>
          </a:stretch>
        </p:blipFill>
        <p:spPr bwMode="auto">
          <a:xfrm>
            <a:off x="4427538" y="2700338"/>
            <a:ext cx="4716462" cy="4157662"/>
          </a:xfrm>
          <a:prstGeom prst="rect">
            <a:avLst/>
          </a:prstGeom>
          <a:noFill/>
        </p:spPr>
      </p:pic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1763713" y="228600"/>
            <a:ext cx="722788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8392" dir="1308085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/>
            <a:r>
              <a:rPr kumimoji="0" lang="ru-RU" sz="5400" b="1">
                <a:solidFill>
                  <a:schemeClr val="tx2"/>
                </a:solidFill>
              </a:rPr>
              <a:t>Меркантилисты.</a:t>
            </a:r>
          </a:p>
        </p:txBody>
      </p:sp>
      <p:sp>
        <p:nvSpPr>
          <p:cNvPr id="73733" name="WordArt 5"/>
          <p:cNvSpPr>
            <a:spLocks noChangeArrowheads="1" noChangeShapeType="1" noTextEdit="1"/>
          </p:cNvSpPr>
          <p:nvPr/>
        </p:nvSpPr>
        <p:spPr bwMode="auto">
          <a:xfrm>
            <a:off x="1908175" y="1412875"/>
            <a:ext cx="7056438" cy="20875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45791" dir="19578596" algn="ctr" rotWithShape="0">
                    <a:schemeClr val="tx2">
                      <a:alpha val="80000"/>
                    </a:schemeClr>
                  </a:outerShdw>
                </a:effectLst>
                <a:latin typeface="Arial"/>
                <a:cs typeface="Arial"/>
              </a:rPr>
              <a:t>Ограничение ввоза товара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45791" dir="19578596" algn="ctr" rotWithShape="0">
                    <a:schemeClr val="tx2">
                      <a:alpha val="80000"/>
                    </a:schemeClr>
                  </a:outerShdw>
                </a:effectLst>
                <a:latin typeface="Arial"/>
                <a:cs typeface="Arial"/>
              </a:rPr>
              <a:t> и вывоза денег и золота - </a:t>
            </a:r>
          </a:p>
          <a:p>
            <a:pPr algn="ctr"/>
            <a:r>
              <a:rPr lang="ru-RU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45791" dir="19578596" algn="ctr" rotWithShape="0">
                    <a:schemeClr val="tx2">
                      <a:alpha val="80000"/>
                    </a:schemeClr>
                  </a:outerShdw>
                </a:effectLst>
                <a:latin typeface="Arial"/>
                <a:cs typeface="Arial"/>
              </a:rPr>
              <a:t>политика                                         .</a:t>
            </a:r>
          </a:p>
        </p:txBody>
      </p:sp>
      <p:sp>
        <p:nvSpPr>
          <p:cNvPr id="73734" name="WordArt 6"/>
          <p:cNvSpPr>
            <a:spLocks noChangeArrowheads="1" noChangeShapeType="1" noTextEdit="1"/>
          </p:cNvSpPr>
          <p:nvPr/>
        </p:nvSpPr>
        <p:spPr bwMode="auto">
          <a:xfrm>
            <a:off x="4140200" y="2997200"/>
            <a:ext cx="4535488" cy="668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50800" algn="ctr" rotWithShape="0">
                    <a:schemeClr val="tx2"/>
                  </a:outerShdw>
                </a:effectLst>
                <a:latin typeface="Arial"/>
                <a:cs typeface="Arial"/>
              </a:rPr>
              <a:t>протэкционизма</a:t>
            </a:r>
          </a:p>
        </p:txBody>
      </p:sp>
      <p:sp>
        <p:nvSpPr>
          <p:cNvPr id="73737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68313" y="620713"/>
            <a:ext cx="762000" cy="433387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3" grpId="0" animBg="1"/>
      <p:bldP spid="737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88913"/>
            <a:ext cx="7086600" cy="1079500"/>
          </a:xfrm>
          <a:effectLst>
            <a:outerShdw dist="56796" dir="15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sz="5400" b="1"/>
              <a:t>Физиократы.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92275" y="1989138"/>
            <a:ext cx="7200900" cy="4679950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bg2"/>
              </a:buClr>
            </a:pPr>
            <a:r>
              <a:rPr lang="ru-RU" sz="4400">
                <a:solidFill>
                  <a:schemeClr val="bg2"/>
                </a:solidFill>
              </a:rPr>
              <a:t> </a:t>
            </a:r>
            <a:r>
              <a:rPr lang="ru-RU" sz="4400" b="1">
                <a:solidFill>
                  <a:schemeClr val="bg2"/>
                </a:solidFill>
              </a:rPr>
              <a:t>Франсуа Кенэ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4400" b="1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</a:pPr>
            <a:r>
              <a:rPr lang="ru-RU" sz="4400" b="1">
                <a:solidFill>
                  <a:schemeClr val="bg2"/>
                </a:solidFill>
              </a:rPr>
              <a:t> Жан Батист Сэй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endParaRPr lang="ru-RU" sz="4400" b="1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buClr>
                <a:schemeClr val="bg2"/>
              </a:buClr>
            </a:pPr>
            <a:r>
              <a:rPr lang="ru-RU" sz="4400" b="1">
                <a:solidFill>
                  <a:schemeClr val="bg2"/>
                </a:solidFill>
              </a:rPr>
              <a:t> Анн Робер Жак</a:t>
            </a:r>
          </a:p>
          <a:p>
            <a:pPr>
              <a:lnSpc>
                <a:spcPct val="90000"/>
              </a:lnSpc>
              <a:buClr>
                <a:schemeClr val="bg2"/>
              </a:buClr>
              <a:buFont typeface="Wingdings" pitchFamily="2" charset="2"/>
              <a:buNone/>
            </a:pPr>
            <a:r>
              <a:rPr lang="ru-RU" sz="4400" b="1">
                <a:solidFill>
                  <a:schemeClr val="bg2"/>
                </a:solidFill>
              </a:rPr>
              <a:t> Тюрго</a:t>
            </a:r>
          </a:p>
        </p:txBody>
      </p:sp>
      <p:pic>
        <p:nvPicPr>
          <p:cNvPr id="16392" name="Picture 8" descr="D:\Экономика, 9-11 кл. Практикум\edu_ep\data\res\resC9D5405E-50E5-4B01-B977-B92B963391E5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6227763" y="1412875"/>
            <a:ext cx="14351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3" name="Picture 9" descr="D:\Экономика, 9-11 кл. Практикум\edu_ep\data\res\resA3E512E1-87FF-41A5-84A4-AE7FCD22EAD5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7747000" y="2636838"/>
            <a:ext cx="139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4" name="Picture 10" descr="D:\Экономика, 9-11 кл. Практикум\edu_ep\data\res\res92258D2B-0A01-000A-0160-19AEB31054F5"/>
          <p:cNvPicPr>
            <a:picLocks noChangeAspect="1" noChangeArrowheads="1"/>
          </p:cNvPicPr>
          <p:nvPr/>
        </p:nvPicPr>
        <p:blipFill>
          <a:blip r:embed="rId6" r:link="rId7"/>
          <a:srcRect/>
          <a:stretch>
            <a:fillRect/>
          </a:stretch>
        </p:blipFill>
        <p:spPr bwMode="auto">
          <a:xfrm>
            <a:off x="6877050" y="5080000"/>
            <a:ext cx="1333500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5" name="Picture 11" descr="HH00546_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7088" y="4724400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6396" name="Picture 12" descr="HH00546_">
            <a:hlinkClick r:id="rId10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7088" y="3357563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6397" name="Picture 13" descr="HH00546_">
            <a:hlinkClick r:id="rId11" action="ppaction://hlinkfile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7088" y="1844675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9" name="Picture 7" descr="J01487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0"/>
            <a:ext cx="708660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6796" dir="1593903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/>
            <a:r>
              <a:rPr kumimoji="0" lang="ru-RU" sz="5400" b="1">
                <a:solidFill>
                  <a:schemeClr val="tx2"/>
                </a:solidFill>
              </a:rPr>
              <a:t>Физиократы.</a:t>
            </a:r>
          </a:p>
        </p:txBody>
      </p:sp>
      <p:sp>
        <p:nvSpPr>
          <p:cNvPr id="74760" name="WordArt 8"/>
          <p:cNvSpPr>
            <a:spLocks noChangeArrowheads="1" noChangeShapeType="1" noTextEdit="1"/>
          </p:cNvSpPr>
          <p:nvPr/>
        </p:nvSpPr>
        <p:spPr bwMode="auto">
          <a:xfrm>
            <a:off x="250825" y="1268413"/>
            <a:ext cx="3600450" cy="1944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i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5CBF"/>
                    </a:gs>
                    <a:gs pos="25000">
                      <a:srgbClr val="0087E6"/>
                    </a:gs>
                    <a:gs pos="75000">
                      <a:srgbClr val="21D6E0"/>
                    </a:gs>
                    <a:gs pos="100000">
                      <a:srgbClr val="03D4A8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Физио -</a:t>
            </a:r>
          </a:p>
          <a:p>
            <a:pPr algn="ctr"/>
            <a:r>
              <a:rPr lang="ru-RU" sz="4400" b="1" i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5CBF"/>
                    </a:gs>
                    <a:gs pos="25000">
                      <a:srgbClr val="0087E6"/>
                    </a:gs>
                    <a:gs pos="75000">
                      <a:srgbClr val="21D6E0"/>
                    </a:gs>
                    <a:gs pos="100000">
                      <a:srgbClr val="03D4A8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Кратос -</a:t>
            </a:r>
          </a:p>
        </p:txBody>
      </p:sp>
      <p:sp>
        <p:nvSpPr>
          <p:cNvPr id="74761" name="WordArt 9"/>
          <p:cNvSpPr>
            <a:spLocks noChangeArrowheads="1" noChangeShapeType="1" noTextEdit="1"/>
          </p:cNvSpPr>
          <p:nvPr/>
        </p:nvSpPr>
        <p:spPr bwMode="auto">
          <a:xfrm>
            <a:off x="4140200" y="1412875"/>
            <a:ext cx="3744913" cy="1584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latin typeface="Arial"/>
                <a:cs typeface="Arial"/>
              </a:rPr>
              <a:t>природа</a:t>
            </a:r>
          </a:p>
          <a:p>
            <a:pPr algn="ctr"/>
            <a:r>
              <a:rPr lang="ru-RU" sz="3600" b="1" kern="10">
                <a:ln w="38100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latin typeface="Arial"/>
                <a:cs typeface="Arial"/>
              </a:rPr>
              <a:t>власть</a:t>
            </a:r>
          </a:p>
        </p:txBody>
      </p:sp>
      <p:sp>
        <p:nvSpPr>
          <p:cNvPr id="74762" name="WordArt 10"/>
          <p:cNvSpPr>
            <a:spLocks noChangeArrowheads="1" noChangeShapeType="1" noTextEdit="1"/>
          </p:cNvSpPr>
          <p:nvPr/>
        </p:nvSpPr>
        <p:spPr bwMode="auto">
          <a:xfrm>
            <a:off x="0" y="4941888"/>
            <a:ext cx="8964613" cy="15113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 Источник богатства страны - 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труд земледельца.</a:t>
            </a:r>
          </a:p>
        </p:txBody>
      </p:sp>
      <p:sp>
        <p:nvSpPr>
          <p:cNvPr id="74763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6424613"/>
            <a:ext cx="762000" cy="433387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4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4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4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0" grpId="0" animBg="1"/>
      <p:bldP spid="74761" grpId="0" animBg="1"/>
      <p:bldP spid="747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0"/>
            <a:ext cx="7200900" cy="1471613"/>
          </a:xfrm>
          <a:effectLst>
            <a:outerShdw dist="52363" dir="842175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sz="4800" b="1"/>
              <a:t>«Отец» экономической науки.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27313" y="1628775"/>
            <a:ext cx="3168650" cy="237648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ru-RU" sz="4000" b="1">
                <a:solidFill>
                  <a:schemeClr val="bg2"/>
                </a:solidFill>
              </a:rPr>
              <a:t>Смит Адам</a:t>
            </a:r>
          </a:p>
          <a:p>
            <a:pPr marL="0" indent="0">
              <a:buFont typeface="Wingdings" pitchFamily="2" charset="2"/>
              <a:buNone/>
            </a:pPr>
            <a:r>
              <a:rPr lang="ru-RU" sz="4000" b="1" i="1">
                <a:solidFill>
                  <a:schemeClr val="bg2"/>
                </a:solidFill>
              </a:rPr>
              <a:t>Adam Smith</a:t>
            </a:r>
            <a:r>
              <a:rPr lang="ru-RU" sz="4000" b="1">
                <a:solidFill>
                  <a:schemeClr val="bg2"/>
                </a:solidFill>
              </a:rPr>
              <a:t/>
            </a:r>
            <a:br>
              <a:rPr lang="ru-RU" sz="4000" b="1">
                <a:solidFill>
                  <a:schemeClr val="bg2"/>
                </a:solidFill>
              </a:rPr>
            </a:br>
            <a:r>
              <a:rPr lang="ru-RU" sz="4000" b="1">
                <a:solidFill>
                  <a:schemeClr val="bg2"/>
                </a:solidFill>
              </a:rPr>
              <a:t>1723 – 1790</a:t>
            </a:r>
          </a:p>
        </p:txBody>
      </p:sp>
      <p:pic>
        <p:nvPicPr>
          <p:cNvPr id="45060" name="Picture 4" descr="D:\Экономика, 9-11 кл. Практикум\edu_ep\data\res\res92258C08-0A01-000A-003E-AEF54809EAC1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6729413" y="1557338"/>
            <a:ext cx="2414587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82000" y="6424613"/>
            <a:ext cx="762000" cy="433387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5063" name="Picture 7" descr="HH00546_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80288" y="5949950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45064" name="WordArt 8"/>
          <p:cNvSpPr>
            <a:spLocks noChangeArrowheads="1" noChangeShapeType="1" noTextEdit="1"/>
          </p:cNvSpPr>
          <p:nvPr/>
        </p:nvSpPr>
        <p:spPr bwMode="auto">
          <a:xfrm>
            <a:off x="0" y="3716338"/>
            <a:ext cx="7956550" cy="2519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 Богатство страны - 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в производстве и 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распределении продукта.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57400" y="228600"/>
            <a:ext cx="7086600" cy="679450"/>
          </a:xfrm>
          <a:effectLst>
            <a:outerShdw dist="56796" dir="15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sz="4000" b="1"/>
              <a:t>Два значения.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87450" y="1773238"/>
            <a:ext cx="7956550" cy="1655762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b="1">
                <a:solidFill>
                  <a:schemeClr val="bg2"/>
                </a:solidFill>
              </a:rPr>
              <a:t>Способ организации </a:t>
            </a:r>
            <a:r>
              <a:rPr lang="ru-RU" b="1" u="sng">
                <a:solidFill>
                  <a:schemeClr val="bg2"/>
                </a:solidFill>
                <a:hlinkClick r:id="rId2" action="ppaction://hlinksldjump"/>
              </a:rPr>
              <a:t>деятельности</a:t>
            </a:r>
            <a:r>
              <a:rPr lang="ru-RU" b="1">
                <a:solidFill>
                  <a:schemeClr val="bg2"/>
                </a:solidFill>
              </a:rPr>
              <a:t> людей, направленной на создание </a:t>
            </a:r>
            <a:r>
              <a:rPr lang="ru-RU" b="1" u="sng">
                <a:solidFill>
                  <a:schemeClr val="bg2"/>
                </a:solidFill>
                <a:hlinkClick r:id="rId3" action="ppaction://hlinksldjump"/>
              </a:rPr>
              <a:t>благ</a:t>
            </a:r>
            <a:r>
              <a:rPr lang="ru-RU" b="1">
                <a:solidFill>
                  <a:schemeClr val="bg2"/>
                </a:solidFill>
              </a:rPr>
              <a:t>, необходимых для потребления.</a:t>
            </a:r>
          </a:p>
        </p:txBody>
      </p:sp>
      <p:pic>
        <p:nvPicPr>
          <p:cNvPr id="20488" name="Picture 8" descr="J0101865"/>
          <p:cNvPicPr>
            <a:picLocks noGrp="1" noChangeAspect="1" noChangeArrowheads="1"/>
          </p:cNvPicPr>
          <p:nvPr>
            <p:ph/>
          </p:nvPr>
        </p:nvPicPr>
        <p:blipFill>
          <a:blip r:embed="rId4"/>
          <a:srcRect/>
          <a:stretch>
            <a:fillRect/>
          </a:stretch>
        </p:blipFill>
        <p:spPr>
          <a:xfrm>
            <a:off x="1908175" y="3500438"/>
            <a:ext cx="2222500" cy="3357562"/>
          </a:xfrm>
        </p:spPr>
      </p:pic>
      <p:pic>
        <p:nvPicPr>
          <p:cNvPr id="20489" name="Picture 9" descr="J020204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429000"/>
            <a:ext cx="3657600" cy="2432050"/>
          </a:xfrm>
          <a:prstGeom prst="rect">
            <a:avLst/>
          </a:prstGeom>
          <a:noFill/>
        </p:spPr>
      </p:pic>
      <p:sp>
        <p:nvSpPr>
          <p:cNvPr id="20490" name="AutoShape 10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453188"/>
            <a:ext cx="684212" cy="404812"/>
          </a:xfrm>
          <a:prstGeom prst="actionButtonBackPrevious">
            <a:avLst/>
          </a:prstGeom>
          <a:solidFill>
            <a:srgbClr val="CCFFCC">
              <a:alpha val="8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1763713" y="1052513"/>
            <a:ext cx="7086600" cy="67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2363" dir="842175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/>
            <a:r>
              <a:rPr kumimoji="0" lang="ru-RU" sz="4000" b="1">
                <a:solidFill>
                  <a:schemeClr val="tx2"/>
                </a:solidFill>
              </a:rPr>
              <a:t>Экономика – это: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  <p:bldP spid="2049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6988175" cy="23368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sz="5000" b="1"/>
              <a:t>Деятельность – труд в какой – либо области.</a:t>
            </a:r>
          </a:p>
        </p:txBody>
      </p:sp>
      <p:sp>
        <p:nvSpPr>
          <p:cNvPr id="23564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2195513" y="4941888"/>
            <a:ext cx="2592387" cy="1150937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 i="1">
                <a:solidFill>
                  <a:schemeClr val="bg2"/>
                </a:solidFill>
              </a:rPr>
              <a:t>С использованием умственных способностей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2195513" y="3573463"/>
            <a:ext cx="2663825" cy="13684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>
                <a:solidFill>
                  <a:schemeClr val="bg2"/>
                </a:solidFill>
              </a:rPr>
              <a:t>Умственная</a:t>
            </a:r>
          </a:p>
        </p:txBody>
      </p:sp>
      <p:sp>
        <p:nvSpPr>
          <p:cNvPr id="23559" name="Line 7"/>
          <p:cNvSpPr>
            <a:spLocks noChangeShapeType="1"/>
          </p:cNvSpPr>
          <p:nvPr/>
        </p:nvSpPr>
        <p:spPr bwMode="auto">
          <a:xfrm flipH="1">
            <a:off x="3492500" y="2349500"/>
            <a:ext cx="1511300" cy="1223963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>
            <a:outerShdw dist="45791" dir="2021404" algn="ctr" rotWithShape="0">
              <a:schemeClr val="bg2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3560" name="Line 8"/>
          <p:cNvSpPr>
            <a:spLocks noChangeShapeType="1"/>
          </p:cNvSpPr>
          <p:nvPr/>
        </p:nvSpPr>
        <p:spPr bwMode="auto">
          <a:xfrm>
            <a:off x="5435600" y="2349500"/>
            <a:ext cx="1584325" cy="1152525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>
            <a:outerShdw dist="45791" dir="8778596" algn="ctr" rotWithShape="0">
              <a:schemeClr val="bg2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6011863" y="3573463"/>
            <a:ext cx="2663825" cy="13684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>
                <a:solidFill>
                  <a:schemeClr val="bg2"/>
                </a:solidFill>
              </a:rPr>
              <a:t>Физическая</a:t>
            </a: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6011863" y="5013325"/>
            <a:ext cx="266382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2400" i="1">
                <a:solidFill>
                  <a:schemeClr val="bg2"/>
                </a:solidFill>
              </a:rPr>
              <a:t>С использованием физических способностей</a:t>
            </a:r>
          </a:p>
        </p:txBody>
      </p:sp>
      <p:sp>
        <p:nvSpPr>
          <p:cNvPr id="23568" name="AutoShape 1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96300" y="6453188"/>
            <a:ext cx="647700" cy="404812"/>
          </a:xfrm>
          <a:prstGeom prst="actionButtonBackPrevious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35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3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3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64" grpId="0" build="p"/>
      <p:bldP spid="23557" grpId="0" animBg="1"/>
      <p:bldP spid="23559" grpId="0" animBg="1"/>
      <p:bldP spid="23560" grpId="0" animBg="1"/>
      <p:bldP spid="23561" grpId="0" animBg="1"/>
      <p:bldP spid="2356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6988175" cy="1760538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Блага – все, что ценится людьми.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195513" y="4797425"/>
            <a:ext cx="2592387" cy="1150938"/>
          </a:xfrm>
          <a:noFill/>
          <a:ln/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i="1">
                <a:solidFill>
                  <a:schemeClr val="bg2"/>
                </a:solidFill>
              </a:rPr>
              <a:t>    Созданные природой</a:t>
            </a:r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1908175" y="3429000"/>
            <a:ext cx="3455988" cy="13684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>
                <a:solidFill>
                  <a:schemeClr val="bg2"/>
                </a:solidFill>
              </a:rPr>
              <a:t>Природные</a:t>
            </a:r>
          </a:p>
          <a:p>
            <a:pPr algn="ctr"/>
            <a:r>
              <a:rPr lang="ru-RU" sz="3600" b="1">
                <a:solidFill>
                  <a:schemeClr val="bg2"/>
                </a:solidFill>
              </a:rPr>
              <a:t> (да</a:t>
            </a:r>
            <a:r>
              <a:rPr lang="ru-RU" sz="3600" b="1">
                <a:solidFill>
                  <a:schemeClr val="bg2"/>
                </a:solidFill>
                <a:cs typeface="Times New Roman" pitchFamily="18" charset="0"/>
              </a:rPr>
              <a:t>́</a:t>
            </a:r>
            <a:r>
              <a:rPr lang="ru-RU" sz="3600" b="1">
                <a:solidFill>
                  <a:schemeClr val="bg2"/>
                </a:solidFill>
              </a:rPr>
              <a:t>ровые)</a:t>
            </a:r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3492500" y="2133600"/>
            <a:ext cx="1439863" cy="1295400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>
            <a:off x="5724525" y="2133600"/>
            <a:ext cx="1295400" cy="1223963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 type="triangle" w="med" len="med"/>
          </a:ln>
          <a:effectLst>
            <a:outerShdw dist="35921" dir="8100000" algn="ctr" rotWithShape="0">
              <a:schemeClr val="bg2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5651500" y="3429000"/>
            <a:ext cx="3313113" cy="1368425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>
                <a:solidFill>
                  <a:schemeClr val="bg2"/>
                </a:solidFill>
              </a:rPr>
              <a:t>Экономические</a:t>
            </a: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6011863" y="4868863"/>
            <a:ext cx="2663825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2400" i="1">
                <a:solidFill>
                  <a:schemeClr val="bg2"/>
                </a:solidFill>
              </a:rPr>
              <a:t>    </a:t>
            </a:r>
            <a:r>
              <a:rPr kumimoji="0" lang="ru-RU" sz="2800" i="1">
                <a:solidFill>
                  <a:schemeClr val="bg2"/>
                </a:solidFill>
              </a:rPr>
              <a:t>Созданные человеком</a:t>
            </a:r>
          </a:p>
        </p:txBody>
      </p:sp>
      <p:sp>
        <p:nvSpPr>
          <p:cNvPr id="29706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496300" y="6453188"/>
            <a:ext cx="647700" cy="404812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707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23850" y="6165850"/>
            <a:ext cx="576263" cy="692150"/>
          </a:xfrm>
          <a:prstGeom prst="actionButtonHome">
            <a:avLst/>
          </a:prstGeom>
          <a:solidFill>
            <a:srgbClr val="FFFF99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700" grpId="0" build="p"/>
      <p:bldP spid="29701" grpId="0" animBg="1"/>
      <p:bldP spid="29702" grpId="0" animBg="1"/>
      <p:bldP spid="29703" grpId="0" animBg="1"/>
      <p:bldP spid="29704" grpId="0" animBg="1"/>
      <p:bldP spid="2970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45791" dir="2021404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Два значения.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1916113"/>
            <a:ext cx="7956550" cy="1873250"/>
          </a:xfrm>
          <a:noFill/>
          <a:ln/>
        </p:spPr>
        <p:txBody>
          <a:bodyPr/>
          <a:lstStyle/>
          <a:p>
            <a:pPr marL="609600" indent="-609600">
              <a:buFont typeface="Wingdings" pitchFamily="2" charset="2"/>
              <a:buAutoNum type="arabicPeriod" startAt="2"/>
            </a:pPr>
            <a:r>
              <a:rPr lang="ru-RU" b="1">
                <a:solidFill>
                  <a:schemeClr val="bg2"/>
                </a:solidFill>
              </a:rPr>
              <a:t>Наука, изучающая поведение участников процесса хозяйственной деятельности.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3457575"/>
            <a:ext cx="6408737" cy="3400425"/>
          </a:xfrm>
          <a:prstGeom prst="rect">
            <a:avLst/>
          </a:prstGeom>
          <a:noFill/>
        </p:spPr>
      </p:pic>
      <p:sp>
        <p:nvSpPr>
          <p:cNvPr id="56325" name="AutoShape 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51838" y="6381750"/>
            <a:ext cx="792162" cy="476250"/>
          </a:xfrm>
          <a:prstGeom prst="actionButtonForwardNex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  <p:bldP spid="5632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64758" dir="6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Участники экономической жизни.</a:t>
            </a:r>
          </a:p>
        </p:txBody>
      </p:sp>
      <p:pic>
        <p:nvPicPr>
          <p:cNvPr id="30725" name="Picture 5" descr="J01018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2163" y="1484313"/>
            <a:ext cx="2001837" cy="3024187"/>
          </a:xfrm>
          <a:prstGeom prst="rect">
            <a:avLst/>
          </a:prstGeom>
          <a:noFill/>
        </p:spPr>
      </p:pic>
      <p:pic>
        <p:nvPicPr>
          <p:cNvPr id="307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73238"/>
            <a:ext cx="2190750" cy="2447925"/>
          </a:xfrm>
          <a:prstGeom prst="rect">
            <a:avLst/>
          </a:prstGeom>
          <a:noFill/>
        </p:spPr>
      </p:pic>
      <p:pic>
        <p:nvPicPr>
          <p:cNvPr id="30730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43213" y="4822825"/>
            <a:ext cx="3024187" cy="2035175"/>
          </a:xfrm>
          <a:prstGeom prst="rect">
            <a:avLst/>
          </a:prstGeom>
          <a:noFill/>
        </p:spPr>
      </p:pic>
      <p:sp>
        <p:nvSpPr>
          <p:cNvPr id="30740" name="Rectangle 20"/>
          <p:cNvSpPr>
            <a:spLocks noChangeArrowheads="1"/>
          </p:cNvSpPr>
          <p:nvPr/>
        </p:nvSpPr>
        <p:spPr bwMode="auto">
          <a:xfrm>
            <a:off x="2916238" y="2997200"/>
            <a:ext cx="2663825" cy="1296988"/>
          </a:xfrm>
          <a:prstGeom prst="rect">
            <a:avLst/>
          </a:prstGeom>
          <a:noFill/>
          <a:ln w="57150" cmpd="thinThick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800" b="1">
                <a:hlinkClick r:id="rId5" action="ppaction://hlinksldjump"/>
              </a:rPr>
              <a:t>РЫНОК</a:t>
            </a:r>
            <a:endParaRPr lang="ru-RU" sz="2800" b="1"/>
          </a:p>
        </p:txBody>
      </p:sp>
      <p:sp>
        <p:nvSpPr>
          <p:cNvPr id="30759" name="AutoShape 39"/>
          <p:cNvSpPr>
            <a:spLocks noChangeArrowheads="1"/>
          </p:cNvSpPr>
          <p:nvPr/>
        </p:nvSpPr>
        <p:spPr bwMode="auto">
          <a:xfrm rot="10800000" flipH="1" flipV="1">
            <a:off x="1835150" y="1628775"/>
            <a:ext cx="5473700" cy="744538"/>
          </a:xfrm>
          <a:prstGeom prst="notchedRightArrow">
            <a:avLst>
              <a:gd name="adj1" fmla="val 50000"/>
              <a:gd name="adj2" fmla="val 183795"/>
            </a:avLst>
          </a:prstGeom>
          <a:solidFill>
            <a:srgbClr val="FFFF99">
              <a:alpha val="8000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b="1">
              <a:solidFill>
                <a:schemeClr val="bg2"/>
              </a:solidFill>
            </a:endParaRPr>
          </a:p>
        </p:txBody>
      </p:sp>
      <p:sp>
        <p:nvSpPr>
          <p:cNvPr id="30760" name="AutoShape 40"/>
          <p:cNvSpPr>
            <a:spLocks noChangeArrowheads="1"/>
          </p:cNvSpPr>
          <p:nvPr/>
        </p:nvSpPr>
        <p:spPr bwMode="auto">
          <a:xfrm rot="21586294" flipH="1">
            <a:off x="1690688" y="2203450"/>
            <a:ext cx="5614987" cy="744538"/>
          </a:xfrm>
          <a:prstGeom prst="notchedRightArrow">
            <a:avLst>
              <a:gd name="adj1" fmla="val 50000"/>
              <a:gd name="adj2" fmla="val 188539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1" name="AutoShape 41"/>
          <p:cNvSpPr>
            <a:spLocks noChangeArrowheads="1"/>
          </p:cNvSpPr>
          <p:nvPr/>
        </p:nvSpPr>
        <p:spPr bwMode="auto">
          <a:xfrm rot="10800000" flipH="1" flipV="1">
            <a:off x="1682750" y="2925763"/>
            <a:ext cx="1477963" cy="744537"/>
          </a:xfrm>
          <a:prstGeom prst="notchedRightArrow">
            <a:avLst>
              <a:gd name="adj1" fmla="val 50000"/>
              <a:gd name="adj2" fmla="val 49627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2" name="AutoShape 42"/>
          <p:cNvSpPr>
            <a:spLocks noChangeArrowheads="1"/>
          </p:cNvSpPr>
          <p:nvPr/>
        </p:nvSpPr>
        <p:spPr bwMode="auto">
          <a:xfrm rot="10858572" flipV="1">
            <a:off x="1619250" y="3573463"/>
            <a:ext cx="1517650" cy="744537"/>
          </a:xfrm>
          <a:prstGeom prst="notchedRightArrow">
            <a:avLst>
              <a:gd name="adj1" fmla="val 50000"/>
              <a:gd name="adj2" fmla="val 50960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3" name="AutoShape 43"/>
          <p:cNvSpPr>
            <a:spLocks noChangeArrowheads="1"/>
          </p:cNvSpPr>
          <p:nvPr/>
        </p:nvSpPr>
        <p:spPr bwMode="auto">
          <a:xfrm rot="13397093" flipH="1" flipV="1">
            <a:off x="901700" y="4392613"/>
            <a:ext cx="2533650" cy="792162"/>
          </a:xfrm>
          <a:prstGeom prst="notchedRightArrow">
            <a:avLst>
              <a:gd name="adj1" fmla="val 50000"/>
              <a:gd name="adj2" fmla="val 79960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4" name="AutoShape 44"/>
          <p:cNvSpPr>
            <a:spLocks noChangeArrowheads="1"/>
          </p:cNvSpPr>
          <p:nvPr/>
        </p:nvSpPr>
        <p:spPr bwMode="auto">
          <a:xfrm rot="2524447" flipH="1">
            <a:off x="-195263" y="4862513"/>
            <a:ext cx="3759201" cy="744537"/>
          </a:xfrm>
          <a:prstGeom prst="notchedRightArrow">
            <a:avLst>
              <a:gd name="adj1" fmla="val 50000"/>
              <a:gd name="adj2" fmla="val 126226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5" name="AutoShape 45"/>
          <p:cNvSpPr>
            <a:spLocks noChangeArrowheads="1"/>
          </p:cNvSpPr>
          <p:nvPr/>
        </p:nvSpPr>
        <p:spPr bwMode="auto">
          <a:xfrm rot="8607358" flipV="1">
            <a:off x="5364163" y="4508500"/>
            <a:ext cx="2320925" cy="744538"/>
          </a:xfrm>
          <a:prstGeom prst="notchedRightArrow">
            <a:avLst>
              <a:gd name="adj1" fmla="val 50000"/>
              <a:gd name="adj2" fmla="val 77932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6" name="AutoShape 46"/>
          <p:cNvSpPr>
            <a:spLocks noChangeArrowheads="1"/>
          </p:cNvSpPr>
          <p:nvPr/>
        </p:nvSpPr>
        <p:spPr bwMode="auto">
          <a:xfrm rot="-2288232">
            <a:off x="5076825" y="4868863"/>
            <a:ext cx="4392613" cy="744537"/>
          </a:xfrm>
          <a:prstGeom prst="notchedRightArrow">
            <a:avLst>
              <a:gd name="adj1" fmla="val 50000"/>
              <a:gd name="adj2" fmla="val 147495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7" name="AutoShape 47"/>
          <p:cNvSpPr>
            <a:spLocks noChangeArrowheads="1"/>
          </p:cNvSpPr>
          <p:nvPr/>
        </p:nvSpPr>
        <p:spPr bwMode="auto">
          <a:xfrm rot="10767927" flipV="1">
            <a:off x="5364163" y="2924175"/>
            <a:ext cx="2282825" cy="744538"/>
          </a:xfrm>
          <a:prstGeom prst="notchedRightArrow">
            <a:avLst>
              <a:gd name="adj1" fmla="val 50000"/>
              <a:gd name="adj2" fmla="val 76652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8" name="AutoShape 48"/>
          <p:cNvSpPr>
            <a:spLocks noChangeArrowheads="1"/>
          </p:cNvSpPr>
          <p:nvPr/>
        </p:nvSpPr>
        <p:spPr bwMode="auto">
          <a:xfrm>
            <a:off x="5580063" y="3573463"/>
            <a:ext cx="2016125" cy="720725"/>
          </a:xfrm>
          <a:prstGeom prst="notchedRightArrow">
            <a:avLst>
              <a:gd name="adj1" fmla="val 50000"/>
              <a:gd name="adj2" fmla="val 69934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69" name="AutoShape 49"/>
          <p:cNvSpPr>
            <a:spLocks noChangeArrowheads="1"/>
          </p:cNvSpPr>
          <p:nvPr/>
        </p:nvSpPr>
        <p:spPr bwMode="auto">
          <a:xfrm rot="5759451" flipV="1">
            <a:off x="2675731" y="4749007"/>
            <a:ext cx="1800225" cy="744538"/>
          </a:xfrm>
          <a:prstGeom prst="notchedRightArrow">
            <a:avLst>
              <a:gd name="adj1" fmla="val 50000"/>
              <a:gd name="adj2" fmla="val 60448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71" name="AutoShape 51"/>
          <p:cNvSpPr>
            <a:spLocks noChangeArrowheads="1"/>
          </p:cNvSpPr>
          <p:nvPr/>
        </p:nvSpPr>
        <p:spPr bwMode="auto">
          <a:xfrm rot="15525084">
            <a:off x="3520281" y="4675982"/>
            <a:ext cx="1946275" cy="744538"/>
          </a:xfrm>
          <a:prstGeom prst="notchedRightArrow">
            <a:avLst>
              <a:gd name="adj1" fmla="val 50000"/>
              <a:gd name="adj2" fmla="val 65352"/>
            </a:avLst>
          </a:prstGeom>
          <a:solidFill>
            <a:srgbClr val="FFFF99">
              <a:alpha val="80000"/>
            </a:srgbClr>
          </a:solidFill>
          <a:ln w="38100" algn="ctr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vert="eaVert"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30772" name="Rectangle 52"/>
          <p:cNvSpPr>
            <a:spLocks noChangeArrowheads="1"/>
          </p:cNvSpPr>
          <p:nvPr/>
        </p:nvSpPr>
        <p:spPr bwMode="auto">
          <a:xfrm>
            <a:off x="3492500" y="1771650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Трудовая сила</a:t>
            </a:r>
          </a:p>
        </p:txBody>
      </p:sp>
      <p:sp>
        <p:nvSpPr>
          <p:cNvPr id="30773" name="Rectangle 53"/>
          <p:cNvSpPr>
            <a:spLocks noChangeArrowheads="1"/>
          </p:cNvSpPr>
          <p:nvPr/>
        </p:nvSpPr>
        <p:spPr bwMode="auto">
          <a:xfrm rot="2729102">
            <a:off x="1458118" y="4453732"/>
            <a:ext cx="1211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Налоги</a:t>
            </a:r>
          </a:p>
        </p:txBody>
      </p:sp>
      <p:sp>
        <p:nvSpPr>
          <p:cNvPr id="30774" name="Rectangle 54"/>
          <p:cNvSpPr>
            <a:spLocks noChangeArrowheads="1"/>
          </p:cNvSpPr>
          <p:nvPr/>
        </p:nvSpPr>
        <p:spPr bwMode="auto">
          <a:xfrm rot="-2147181">
            <a:off x="6043613" y="4579938"/>
            <a:ext cx="1211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Налоги</a:t>
            </a:r>
          </a:p>
        </p:txBody>
      </p:sp>
      <p:sp>
        <p:nvSpPr>
          <p:cNvPr id="30775" name="Rectangle 55"/>
          <p:cNvSpPr>
            <a:spLocks noChangeArrowheads="1"/>
          </p:cNvSpPr>
          <p:nvPr/>
        </p:nvSpPr>
        <p:spPr bwMode="auto">
          <a:xfrm>
            <a:off x="2843213" y="2349500"/>
            <a:ext cx="3025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Заработная плата …</a:t>
            </a:r>
          </a:p>
        </p:txBody>
      </p:sp>
      <p:sp>
        <p:nvSpPr>
          <p:cNvPr id="30776" name="Rectangle 56"/>
          <p:cNvSpPr>
            <a:spLocks noChangeArrowheads="1"/>
          </p:cNvSpPr>
          <p:nvPr/>
        </p:nvSpPr>
        <p:spPr bwMode="auto">
          <a:xfrm rot="2562072">
            <a:off x="0" y="5013325"/>
            <a:ext cx="3311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Социальные гарантии</a:t>
            </a:r>
          </a:p>
        </p:txBody>
      </p:sp>
      <p:sp>
        <p:nvSpPr>
          <p:cNvPr id="30777" name="Rectangle 57"/>
          <p:cNvSpPr>
            <a:spLocks noChangeArrowheads="1"/>
          </p:cNvSpPr>
          <p:nvPr/>
        </p:nvSpPr>
        <p:spPr bwMode="auto">
          <a:xfrm rot="-2305961">
            <a:off x="5773738" y="4860925"/>
            <a:ext cx="32194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Лицензии, дотации …</a:t>
            </a:r>
          </a:p>
        </p:txBody>
      </p:sp>
      <p:sp>
        <p:nvSpPr>
          <p:cNvPr id="30779" name="Rectangle 59"/>
          <p:cNvSpPr>
            <a:spLocks noChangeArrowheads="1"/>
          </p:cNvSpPr>
          <p:nvPr/>
        </p:nvSpPr>
        <p:spPr bwMode="auto">
          <a:xfrm>
            <a:off x="5867400" y="3068638"/>
            <a:ext cx="1181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Деньги</a:t>
            </a:r>
          </a:p>
        </p:txBody>
      </p:sp>
      <p:sp>
        <p:nvSpPr>
          <p:cNvPr id="30780" name="Rectangle 60"/>
          <p:cNvSpPr>
            <a:spLocks noChangeArrowheads="1"/>
          </p:cNvSpPr>
          <p:nvPr/>
        </p:nvSpPr>
        <p:spPr bwMode="auto">
          <a:xfrm rot="4731277">
            <a:off x="3736975" y="4773613"/>
            <a:ext cx="157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Политика</a:t>
            </a:r>
          </a:p>
        </p:txBody>
      </p:sp>
      <p:sp>
        <p:nvSpPr>
          <p:cNvPr id="30781" name="Rectangle 61"/>
          <p:cNvSpPr>
            <a:spLocks noChangeArrowheads="1"/>
          </p:cNvSpPr>
          <p:nvPr/>
        </p:nvSpPr>
        <p:spPr bwMode="auto">
          <a:xfrm>
            <a:off x="1692275" y="3716338"/>
            <a:ext cx="1265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Товары</a:t>
            </a:r>
          </a:p>
        </p:txBody>
      </p:sp>
      <p:sp>
        <p:nvSpPr>
          <p:cNvPr id="30782" name="Rectangle 62"/>
          <p:cNvSpPr>
            <a:spLocks noChangeArrowheads="1"/>
          </p:cNvSpPr>
          <p:nvPr/>
        </p:nvSpPr>
        <p:spPr bwMode="auto">
          <a:xfrm>
            <a:off x="5867400" y="3716338"/>
            <a:ext cx="1265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Товары</a:t>
            </a:r>
          </a:p>
        </p:txBody>
      </p:sp>
      <p:sp>
        <p:nvSpPr>
          <p:cNvPr id="30783" name="Rectangle 63"/>
          <p:cNvSpPr>
            <a:spLocks noChangeArrowheads="1"/>
          </p:cNvSpPr>
          <p:nvPr/>
        </p:nvSpPr>
        <p:spPr bwMode="auto">
          <a:xfrm rot="16580101">
            <a:off x="2971006" y="4885532"/>
            <a:ext cx="1211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Налоги</a:t>
            </a:r>
          </a:p>
        </p:txBody>
      </p:sp>
      <p:sp>
        <p:nvSpPr>
          <p:cNvPr id="30784" name="Rectangle 64"/>
          <p:cNvSpPr>
            <a:spLocks noChangeArrowheads="1"/>
          </p:cNvSpPr>
          <p:nvPr/>
        </p:nvSpPr>
        <p:spPr bwMode="auto">
          <a:xfrm>
            <a:off x="1763713" y="3068638"/>
            <a:ext cx="11811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Деньги</a:t>
            </a:r>
          </a:p>
        </p:txBody>
      </p:sp>
      <p:sp>
        <p:nvSpPr>
          <p:cNvPr id="30785" name="AutoShape 65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20713"/>
            <a:ext cx="755650" cy="476250"/>
          </a:xfrm>
          <a:prstGeom prst="actionButtonHelp">
            <a:avLst/>
          </a:prstGeom>
          <a:solidFill>
            <a:schemeClr val="bg1">
              <a:alpha val="89999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0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07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0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30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076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076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07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000"/>
                                        <p:tgtEl>
                                          <p:spTgt spid="3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07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07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3000"/>
                                        <p:tgtEl>
                                          <p:spTgt spid="30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07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07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0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3000"/>
                                        <p:tgtEl>
                                          <p:spTgt spid="30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76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76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307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3000"/>
                                        <p:tgtEl>
                                          <p:spTgt spid="307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07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07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3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30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0" fill="hold"/>
                                        <p:tgtEl>
                                          <p:spTgt spid="30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3000"/>
                                        <p:tgtEl>
                                          <p:spTgt spid="30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307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3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30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307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307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3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30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30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30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2000"/>
                                        <p:tgtEl>
                                          <p:spTgt spid="30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30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2000" fill="hold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2000" fill="hold"/>
                                        <p:tgtEl>
                                          <p:spTgt spid="307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2000"/>
                                        <p:tgtEl>
                                          <p:spTgt spid="3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3000"/>
                                        <p:tgtEl>
                                          <p:spTgt spid="30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307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307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30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3000"/>
                                        <p:tgtEl>
                                          <p:spTgt spid="3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307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307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2000"/>
                                        <p:tgtEl>
                                          <p:spTgt spid="30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3000"/>
                                        <p:tgtEl>
                                          <p:spTgt spid="30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40" grpId="0" animBg="1"/>
      <p:bldP spid="30759" grpId="1" animBg="1"/>
      <p:bldP spid="30760" grpId="0" animBg="1"/>
      <p:bldP spid="30761" grpId="0" animBg="1"/>
      <p:bldP spid="30762" grpId="0" animBg="1"/>
      <p:bldP spid="30763" grpId="0" uiExpand="1" build="allAtOnce" animBg="1"/>
      <p:bldP spid="30764" grpId="0" animBg="1"/>
      <p:bldP spid="30765" grpId="0" uiExpand="1" build="allAtOnce" animBg="1"/>
      <p:bldP spid="30767" grpId="0" animBg="1"/>
      <p:bldP spid="30768" grpId="0" animBg="1"/>
      <p:bldP spid="30769" grpId="0" animBg="1"/>
      <p:bldP spid="30771" grpId="0" animBg="1"/>
      <p:bldP spid="30772" grpId="0"/>
      <p:bldP spid="30774" grpId="0"/>
      <p:bldP spid="30775" grpId="0"/>
      <p:bldP spid="30776" grpId="0"/>
      <p:bldP spid="30779" grpId="0"/>
      <p:bldP spid="30780" grpId="0"/>
      <p:bldP spid="30781" grpId="0"/>
      <p:bldP spid="30782" grpId="0"/>
      <p:bldP spid="30784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56796" dir="15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sz="4800" b="1"/>
              <a:t>Виды рынков</a:t>
            </a: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763713" y="1989138"/>
            <a:ext cx="3240087" cy="1152525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chemeClr val="bg2"/>
                </a:solidFill>
              </a:rPr>
              <a:t>Потребительских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chemeClr val="bg2"/>
                </a:solidFill>
              </a:rPr>
              <a:t>товаров 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003800" y="1989138"/>
            <a:ext cx="4140200" cy="1008062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chemeClr val="bg2"/>
                </a:solidFill>
              </a:rPr>
              <a:t>Факторов </a:t>
            </a:r>
          </a:p>
          <a:p>
            <a:pPr marL="0" indent="0"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chemeClr val="bg2"/>
                </a:solidFill>
              </a:rPr>
              <a:t>производства</a:t>
            </a:r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>
            <a:off x="3276600" y="1268413"/>
            <a:ext cx="1366838" cy="720725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>
            <a:off x="5795963" y="1268413"/>
            <a:ext cx="1223962" cy="792162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4211638" y="6597650"/>
            <a:ext cx="4932362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b="1"/>
              <a:t>Более  подробно : урок 2 </a:t>
            </a:r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1835150" y="3068638"/>
            <a:ext cx="29527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kumimoji="0" lang="ru-RU" b="1" i="1">
                <a:solidFill>
                  <a:schemeClr val="bg2"/>
                </a:solidFill>
              </a:rPr>
              <a:t>– </a:t>
            </a:r>
            <a:r>
              <a:rPr kumimoji="0" lang="ru-RU" sz="2800" b="1" i="1">
                <a:solidFill>
                  <a:schemeClr val="bg2"/>
                </a:solidFill>
              </a:rPr>
              <a:t>благ,</a:t>
            </a:r>
          </a:p>
          <a:p>
            <a:pPr algn="ctr"/>
            <a:r>
              <a:rPr kumimoji="0" lang="ru-RU" sz="2800" b="1" i="1">
                <a:solidFill>
                  <a:schemeClr val="bg2"/>
                </a:solidFill>
              </a:rPr>
              <a:t>непосредственно потребляемых людьми</a:t>
            </a:r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auto">
          <a:xfrm>
            <a:off x="5472113" y="3068638"/>
            <a:ext cx="36718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kumimoji="0" lang="ru-RU" sz="2800" b="1" i="1">
                <a:solidFill>
                  <a:schemeClr val="bg2"/>
                </a:solidFill>
              </a:rPr>
              <a:t>– ресурсов,</a:t>
            </a:r>
          </a:p>
          <a:p>
            <a:pPr algn="ctr"/>
            <a:r>
              <a:rPr kumimoji="0" lang="ru-RU" sz="2800" b="1" i="1">
                <a:solidFill>
                  <a:schemeClr val="bg2"/>
                </a:solidFill>
              </a:rPr>
              <a:t> с помощью которых можно организовать производство благ</a:t>
            </a:r>
          </a:p>
        </p:txBody>
      </p:sp>
      <p:sp>
        <p:nvSpPr>
          <p:cNvPr id="39957" name="AutoShape 2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51838" y="6381750"/>
            <a:ext cx="792162" cy="476250"/>
          </a:xfrm>
          <a:prstGeom prst="actionButtonForwardNex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99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1" grpId="0" uiExpand="1" build="p"/>
      <p:bldP spid="39943" grpId="0" animBg="1"/>
      <p:bldP spid="39944" grpId="0" animBg="1"/>
      <p:bldP spid="39953" grpId="0"/>
      <p:bldP spid="399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56796" dir="15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Что такое экономика.</a:t>
            </a:r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1763713" y="1700213"/>
            <a:ext cx="698500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609600" indent="-609600">
              <a:buFont typeface="Wingdings" pitchFamily="2" charset="2"/>
              <a:buNone/>
            </a:pP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Происхождение</a:t>
            </a:r>
            <a:r>
              <a:rPr kumimoji="0" lang="ru-RU" sz="4400" b="1">
                <a:solidFill>
                  <a:schemeClr val="bg2"/>
                </a:solidFill>
              </a:rPr>
              <a:t>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экономики</a:t>
            </a:r>
            <a:r>
              <a:rPr kumimoji="0" lang="ru-RU" sz="4400" b="1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7422" name="Rectangle 14"/>
          <p:cNvSpPr>
            <a:spLocks noChangeArrowheads="1"/>
          </p:cNvSpPr>
          <p:nvPr/>
        </p:nvSpPr>
        <p:spPr bwMode="auto">
          <a:xfrm>
            <a:off x="1835150" y="2997200"/>
            <a:ext cx="7308850" cy="1366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609600" indent="-609600">
              <a:buFont typeface="Wingdings" pitchFamily="2" charset="2"/>
              <a:buNone/>
            </a:pP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Участники</a:t>
            </a:r>
            <a:r>
              <a:rPr kumimoji="0" lang="ru-RU" sz="4400" b="1">
                <a:solidFill>
                  <a:schemeClr val="bg2"/>
                </a:solidFill>
              </a:rPr>
              <a:t>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экономической</a:t>
            </a:r>
            <a:r>
              <a:rPr kumimoji="0" lang="ru-RU" sz="4400" b="1">
                <a:solidFill>
                  <a:schemeClr val="bg2"/>
                </a:solidFill>
              </a:rPr>
              <a:t>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жизни</a:t>
            </a:r>
            <a:r>
              <a:rPr kumimoji="0" lang="ru-RU" sz="4400" b="1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1835150" y="4365625"/>
            <a:ext cx="6913563" cy="115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609600" indent="-609600">
              <a:buFont typeface="Wingdings" pitchFamily="2" charset="2"/>
              <a:buNone/>
            </a:pP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Проблемы</a:t>
            </a:r>
            <a:r>
              <a:rPr kumimoji="0" lang="ru-RU" sz="4400" b="1">
                <a:solidFill>
                  <a:schemeClr val="bg2"/>
                </a:solidFill>
              </a:rPr>
              <a:t>,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исследуемые</a:t>
            </a:r>
            <a:r>
              <a:rPr kumimoji="0" lang="ru-RU" sz="4400" b="1">
                <a:solidFill>
                  <a:schemeClr val="bg2"/>
                </a:solidFill>
              </a:rPr>
              <a:t>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экономической</a:t>
            </a:r>
            <a:r>
              <a:rPr kumimoji="0" lang="ru-RU" sz="4400" b="1">
                <a:solidFill>
                  <a:schemeClr val="bg2"/>
                </a:solidFill>
              </a:rPr>
              <a:t>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наукой</a:t>
            </a:r>
            <a:r>
              <a:rPr kumimoji="0" lang="ru-RU" sz="4400" b="1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7424" name="Rectangle 16"/>
          <p:cNvSpPr>
            <a:spLocks noChangeArrowheads="1"/>
          </p:cNvSpPr>
          <p:nvPr/>
        </p:nvSpPr>
        <p:spPr bwMode="auto">
          <a:xfrm>
            <a:off x="1763713" y="5589588"/>
            <a:ext cx="698500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609600" indent="-609600">
              <a:buFont typeface="Wingdings" pitchFamily="2" charset="2"/>
              <a:buNone/>
            </a:pP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Домашнее</a:t>
            </a:r>
            <a:r>
              <a:rPr kumimoji="0" lang="ru-RU" sz="4400" b="1">
                <a:solidFill>
                  <a:schemeClr val="bg2"/>
                </a:solidFill>
              </a:rPr>
              <a:t>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задание</a:t>
            </a:r>
            <a:r>
              <a:rPr kumimoji="0" lang="ru-RU" sz="4400" b="1">
                <a:solidFill>
                  <a:schemeClr val="bg2"/>
                </a:solidFill>
              </a:rPr>
              <a:t>.</a:t>
            </a: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1763713" y="2349500"/>
            <a:ext cx="6985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marL="609600" indent="-609600">
              <a:buFont typeface="Wingdings" pitchFamily="2" charset="2"/>
              <a:buNone/>
            </a:pP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Два</a:t>
            </a:r>
            <a:r>
              <a:rPr kumimoji="0" lang="ru-RU" sz="4400" b="1">
                <a:solidFill>
                  <a:schemeClr val="bg2"/>
                </a:solidFill>
              </a:rPr>
              <a:t> </a:t>
            </a:r>
            <a:r>
              <a:rPr kumimoji="0" lang="ru-RU" sz="3800" b="1">
                <a:solidFill>
                  <a:schemeClr val="bg2"/>
                </a:solidFill>
                <a:latin typeface="Script MT Bold" pitchFamily="66" charset="0"/>
              </a:rPr>
              <a:t>значения</a:t>
            </a:r>
            <a:r>
              <a:rPr kumimoji="0" lang="ru-RU" sz="4400" b="1">
                <a:solidFill>
                  <a:schemeClr val="bg2"/>
                </a:solidFill>
              </a:rPr>
              <a:t>.</a:t>
            </a:r>
          </a:p>
        </p:txBody>
      </p:sp>
      <p:pic>
        <p:nvPicPr>
          <p:cNvPr id="17430" name="Picture 22" descr="WB01745_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844675"/>
            <a:ext cx="952500" cy="381000"/>
          </a:xfrm>
          <a:prstGeom prst="rect">
            <a:avLst/>
          </a:prstGeom>
          <a:noFill/>
        </p:spPr>
      </p:pic>
      <p:pic>
        <p:nvPicPr>
          <p:cNvPr id="17431" name="Picture 23" descr="WB01745_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5805488"/>
            <a:ext cx="952500" cy="381000"/>
          </a:xfrm>
          <a:prstGeom prst="rect">
            <a:avLst/>
          </a:prstGeom>
          <a:noFill/>
        </p:spPr>
      </p:pic>
      <p:pic>
        <p:nvPicPr>
          <p:cNvPr id="17432" name="Picture 24" descr="WB01745_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4437063"/>
            <a:ext cx="952500" cy="381000"/>
          </a:xfrm>
          <a:prstGeom prst="rect">
            <a:avLst/>
          </a:prstGeom>
          <a:noFill/>
        </p:spPr>
      </p:pic>
      <p:pic>
        <p:nvPicPr>
          <p:cNvPr id="17433" name="Picture 25" descr="WB01745_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3141663"/>
            <a:ext cx="952500" cy="381000"/>
          </a:xfrm>
          <a:prstGeom prst="rect">
            <a:avLst/>
          </a:prstGeom>
          <a:noFill/>
        </p:spPr>
      </p:pic>
      <p:pic>
        <p:nvPicPr>
          <p:cNvPr id="17434" name="Picture 26" descr="WB01745_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492375"/>
            <a:ext cx="952500" cy="381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7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0"/>
                            </p:stCondLst>
                            <p:childTnLst>
                              <p:par>
                                <p:cTn id="47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21" grpId="0"/>
      <p:bldP spid="17422" grpId="0"/>
      <p:bldP spid="17423" grpId="0"/>
      <p:bldP spid="17424" grpId="0"/>
      <p:bldP spid="1742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2120900" y="444500"/>
            <a:ext cx="7086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2363" dir="842175" algn="ctr" rotWithShape="0">
              <a:schemeClr val="bg2"/>
            </a:outerShdw>
          </a:effectLst>
        </p:spPr>
        <p:txBody>
          <a:bodyPr lIns="92075" tIns="46038" rIns="92075" bIns="46038" anchor="ctr"/>
          <a:lstStyle/>
          <a:p>
            <a:pPr algn="ctr"/>
            <a:r>
              <a:rPr kumimoji="0" lang="ru-RU" sz="4400" b="1">
                <a:solidFill>
                  <a:schemeClr val="tx2"/>
                </a:solidFill>
              </a:rPr>
              <a:t>Проблемы, исследуемые экономической наукой.</a:t>
            </a:r>
          </a:p>
        </p:txBody>
      </p:sp>
      <p:sp>
        <p:nvSpPr>
          <p:cNvPr id="64517" name="Rectangle 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5229225"/>
            <a:ext cx="9144000" cy="6207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>
                <a:hlinkClick r:id="rId2" action="ppaction://hlinksldjump"/>
              </a:rPr>
              <a:t>М и к р о э к о н о м и к а.</a:t>
            </a:r>
            <a:r>
              <a:rPr lang="ru-RU" sz="3200" b="1"/>
              <a:t> </a:t>
            </a:r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-122238" y="5876925"/>
            <a:ext cx="2533651" cy="981075"/>
          </a:xfrm>
          <a:prstGeom prst="upArrow">
            <a:avLst>
              <a:gd name="adj1" fmla="val 65491"/>
              <a:gd name="adj2" fmla="val 48454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200" b="1"/>
              <a:t>Экономика</a:t>
            </a:r>
            <a:r>
              <a:rPr lang="ru-RU" sz="2400" b="1"/>
              <a:t> </a:t>
            </a:r>
          </a:p>
          <a:p>
            <a:pPr algn="ctr"/>
            <a:r>
              <a:rPr lang="ru-RU" sz="2600" b="1"/>
              <a:t>семьи</a:t>
            </a:r>
          </a:p>
        </p:txBody>
      </p:sp>
      <p:sp>
        <p:nvSpPr>
          <p:cNvPr id="64519" name="AutoShape 7"/>
          <p:cNvSpPr>
            <a:spLocks noChangeArrowheads="1"/>
          </p:cNvSpPr>
          <p:nvPr/>
        </p:nvSpPr>
        <p:spPr bwMode="auto">
          <a:xfrm>
            <a:off x="1979613" y="5876925"/>
            <a:ext cx="3024187" cy="981075"/>
          </a:xfrm>
          <a:prstGeom prst="upArrow">
            <a:avLst>
              <a:gd name="adj1" fmla="val 54509"/>
              <a:gd name="adj2" fmla="val 48454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200" b="1"/>
              <a:t>Экономика</a:t>
            </a:r>
            <a:r>
              <a:rPr lang="ru-RU" sz="2400" b="1"/>
              <a:t> </a:t>
            </a:r>
          </a:p>
          <a:p>
            <a:pPr algn="ctr"/>
            <a:r>
              <a:rPr lang="ru-RU" sz="2600" b="1"/>
              <a:t>фирмы</a:t>
            </a:r>
          </a:p>
        </p:txBody>
      </p:sp>
      <p:sp>
        <p:nvSpPr>
          <p:cNvPr id="64520" name="AutoShape 8"/>
          <p:cNvSpPr>
            <a:spLocks noChangeArrowheads="1"/>
          </p:cNvSpPr>
          <p:nvPr/>
        </p:nvSpPr>
        <p:spPr bwMode="auto">
          <a:xfrm>
            <a:off x="-252413" y="3644900"/>
            <a:ext cx="2952751" cy="1552575"/>
          </a:xfrm>
          <a:prstGeom prst="upArrow">
            <a:avLst>
              <a:gd name="adj1" fmla="val 50000"/>
              <a:gd name="adj2" fmla="val 52134"/>
            </a:avLst>
          </a:prstGeom>
          <a:solidFill>
            <a:srgbClr val="A6E8A6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64521" name="AutoShape 9"/>
          <p:cNvSpPr>
            <a:spLocks noChangeArrowheads="1"/>
          </p:cNvSpPr>
          <p:nvPr/>
        </p:nvSpPr>
        <p:spPr bwMode="auto">
          <a:xfrm>
            <a:off x="4365625" y="5876925"/>
            <a:ext cx="2798763" cy="981075"/>
          </a:xfrm>
          <a:prstGeom prst="upArrow">
            <a:avLst>
              <a:gd name="adj1" fmla="val 58278"/>
              <a:gd name="adj2" fmla="val 48454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300" b="1"/>
              <a:t>Экономика</a:t>
            </a:r>
            <a:r>
              <a:rPr lang="ru-RU" sz="2400" b="1"/>
              <a:t> </a:t>
            </a:r>
          </a:p>
          <a:p>
            <a:pPr algn="ctr"/>
            <a:r>
              <a:rPr lang="ru-RU" sz="2600" b="1"/>
              <a:t>рынков</a:t>
            </a:r>
          </a:p>
        </p:txBody>
      </p:sp>
      <p:sp>
        <p:nvSpPr>
          <p:cNvPr id="64522" name="AutoShape 10"/>
          <p:cNvSpPr>
            <a:spLocks noChangeArrowheads="1"/>
          </p:cNvSpPr>
          <p:nvPr/>
        </p:nvSpPr>
        <p:spPr bwMode="auto">
          <a:xfrm>
            <a:off x="6508750" y="5876925"/>
            <a:ext cx="3176588" cy="981075"/>
          </a:xfrm>
          <a:prstGeom prst="upArrow">
            <a:avLst>
              <a:gd name="adj1" fmla="val 52324"/>
              <a:gd name="adj2" fmla="val 48380"/>
            </a:avLst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200" b="1"/>
              <a:t>Экономика</a:t>
            </a:r>
            <a:r>
              <a:rPr lang="ru-RU" sz="2400" b="1"/>
              <a:t> </a:t>
            </a:r>
          </a:p>
          <a:p>
            <a:pPr algn="ctr"/>
            <a:r>
              <a:rPr lang="ru-RU" sz="2600" b="1"/>
              <a:t>регионов</a:t>
            </a:r>
          </a:p>
        </p:txBody>
      </p:sp>
      <p:sp>
        <p:nvSpPr>
          <p:cNvPr id="64523" name="AutoShape 11"/>
          <p:cNvSpPr>
            <a:spLocks noChangeArrowheads="1"/>
          </p:cNvSpPr>
          <p:nvPr/>
        </p:nvSpPr>
        <p:spPr bwMode="auto">
          <a:xfrm>
            <a:off x="1979613" y="3644900"/>
            <a:ext cx="2952750" cy="1552575"/>
          </a:xfrm>
          <a:prstGeom prst="upArrow">
            <a:avLst>
              <a:gd name="adj1" fmla="val 50000"/>
              <a:gd name="adj2" fmla="val 52134"/>
            </a:avLst>
          </a:prstGeom>
          <a:solidFill>
            <a:srgbClr val="A6E8A6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64524" name="AutoShape 12"/>
          <p:cNvSpPr>
            <a:spLocks noChangeArrowheads="1"/>
          </p:cNvSpPr>
          <p:nvPr/>
        </p:nvSpPr>
        <p:spPr bwMode="auto">
          <a:xfrm>
            <a:off x="4284663" y="3644900"/>
            <a:ext cx="2952750" cy="1552575"/>
          </a:xfrm>
          <a:prstGeom prst="upArrow">
            <a:avLst>
              <a:gd name="adj1" fmla="val 50000"/>
              <a:gd name="adj2" fmla="val 52134"/>
            </a:avLst>
          </a:prstGeom>
          <a:solidFill>
            <a:srgbClr val="A6E8A6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64525" name="AutoShape 13"/>
          <p:cNvSpPr>
            <a:spLocks noChangeArrowheads="1"/>
          </p:cNvSpPr>
          <p:nvPr/>
        </p:nvSpPr>
        <p:spPr bwMode="auto">
          <a:xfrm>
            <a:off x="6443663" y="3716338"/>
            <a:ext cx="2952750" cy="1481137"/>
          </a:xfrm>
          <a:prstGeom prst="upArrow">
            <a:avLst>
              <a:gd name="adj1" fmla="val 50000"/>
              <a:gd name="adj2" fmla="val 52134"/>
            </a:avLst>
          </a:prstGeom>
          <a:solidFill>
            <a:srgbClr val="A6E8A6"/>
          </a:solidFill>
          <a:ln w="38100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2400" b="1">
              <a:solidFill>
                <a:schemeClr val="bg2"/>
              </a:solidFill>
            </a:endParaRPr>
          </a:p>
        </p:txBody>
      </p:sp>
      <p:sp>
        <p:nvSpPr>
          <p:cNvPr id="64526" name="Rectangle 14"/>
          <p:cNvSpPr>
            <a:spLocks noChangeArrowheads="1"/>
          </p:cNvSpPr>
          <p:nvPr/>
        </p:nvSpPr>
        <p:spPr bwMode="auto">
          <a:xfrm>
            <a:off x="250825" y="4076700"/>
            <a:ext cx="1979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>
                <a:solidFill>
                  <a:schemeClr val="bg2"/>
                </a:solidFill>
              </a:rPr>
              <a:t>Безработица</a:t>
            </a:r>
          </a:p>
        </p:txBody>
      </p:sp>
      <p:sp>
        <p:nvSpPr>
          <p:cNvPr id="64527" name="Rectangle 15"/>
          <p:cNvSpPr>
            <a:spLocks noChangeArrowheads="1"/>
          </p:cNvSpPr>
          <p:nvPr/>
        </p:nvSpPr>
        <p:spPr bwMode="auto">
          <a:xfrm>
            <a:off x="6948488" y="3933825"/>
            <a:ext cx="19796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2"/>
                </a:solidFill>
              </a:rPr>
              <a:t>Деньги и инфляция</a:t>
            </a:r>
          </a:p>
        </p:txBody>
      </p:sp>
      <p:sp>
        <p:nvSpPr>
          <p:cNvPr id="64528" name="Rectangle 16"/>
          <p:cNvSpPr>
            <a:spLocks noChangeArrowheads="1"/>
          </p:cNvSpPr>
          <p:nvPr/>
        </p:nvSpPr>
        <p:spPr bwMode="auto">
          <a:xfrm>
            <a:off x="4716463" y="4005263"/>
            <a:ext cx="21605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2"/>
                </a:solidFill>
              </a:rPr>
              <a:t>Внешняя торговля</a:t>
            </a:r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auto">
          <a:xfrm>
            <a:off x="2195513" y="4076700"/>
            <a:ext cx="25209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bg2"/>
                </a:solidFill>
              </a:rPr>
              <a:t>Экономический рост</a:t>
            </a:r>
          </a:p>
        </p:txBody>
      </p:sp>
      <p:sp>
        <p:nvSpPr>
          <p:cNvPr id="64530" name="Rectangle 18"/>
          <p:cNvSpPr>
            <a:spLocks noChangeArrowheads="1"/>
          </p:cNvSpPr>
          <p:nvPr/>
        </p:nvSpPr>
        <p:spPr bwMode="auto">
          <a:xfrm>
            <a:off x="0" y="3068638"/>
            <a:ext cx="9144000" cy="620712"/>
          </a:xfrm>
          <a:prstGeom prst="rect">
            <a:avLst/>
          </a:prstGeom>
          <a:solidFill>
            <a:srgbClr val="A6E8A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>
                <a:solidFill>
                  <a:schemeClr val="bg2"/>
                </a:solidFill>
                <a:hlinkClick r:id="rId3" action="ppaction://hlinksldjump"/>
              </a:rPr>
              <a:t>М а к р о э к о н о м и к а</a:t>
            </a:r>
            <a:endParaRPr lang="ru-RU" sz="3200" b="1">
              <a:solidFill>
                <a:schemeClr val="bg2"/>
              </a:solidFill>
            </a:endParaRPr>
          </a:p>
        </p:txBody>
      </p:sp>
      <p:sp>
        <p:nvSpPr>
          <p:cNvPr id="64531" name="AutoShape 19"/>
          <p:cNvSpPr>
            <a:spLocks noChangeArrowheads="1"/>
          </p:cNvSpPr>
          <p:nvPr/>
        </p:nvSpPr>
        <p:spPr bwMode="auto">
          <a:xfrm>
            <a:off x="0" y="1773238"/>
            <a:ext cx="9144000" cy="1223962"/>
          </a:xfrm>
          <a:prstGeom prst="triangle">
            <a:avLst>
              <a:gd name="adj" fmla="val 50000"/>
            </a:avLst>
          </a:prstGeom>
          <a:solidFill>
            <a:srgbClr val="CCFFCC">
              <a:alpha val="8999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/>
            <a:r>
              <a:rPr lang="ru-RU" sz="3200" b="1">
                <a:solidFill>
                  <a:schemeClr val="bg2"/>
                </a:solidFill>
              </a:rPr>
              <a:t>Мировая экономика</a:t>
            </a:r>
          </a:p>
        </p:txBody>
      </p:sp>
      <p:sp>
        <p:nvSpPr>
          <p:cNvPr id="64532" name="AutoShape 2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9750" y="620713"/>
            <a:ext cx="755650" cy="476250"/>
          </a:xfrm>
          <a:prstGeom prst="actionButtonHelp">
            <a:avLst/>
          </a:prstGeom>
          <a:solidFill>
            <a:schemeClr val="bg1">
              <a:alpha val="89999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4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64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64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0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0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0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30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0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30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64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64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6" grpId="0"/>
      <p:bldP spid="64517" grpId="0" animBg="1"/>
      <p:bldP spid="64518" grpId="0" animBg="1"/>
      <p:bldP spid="64519" grpId="0" animBg="1"/>
      <p:bldP spid="64520" grpId="0" animBg="1"/>
      <p:bldP spid="64521" grpId="0" animBg="1"/>
      <p:bldP spid="64522" grpId="0" animBg="1"/>
      <p:bldP spid="64523" grpId="0" animBg="1"/>
      <p:bldP spid="64524" grpId="0" animBg="1"/>
      <p:bldP spid="64525" grpId="0" animBg="1"/>
      <p:bldP spid="64526" grpId="0"/>
      <p:bldP spid="64527" grpId="0"/>
      <p:bldP spid="64528" grpId="0"/>
      <p:bldP spid="64529" grpId="0"/>
      <p:bldP spid="64530" grpId="0" animBg="1"/>
      <p:bldP spid="6453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43" name="AutoShape 1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453188"/>
            <a:ext cx="684212" cy="404812"/>
          </a:xfrm>
          <a:prstGeom prst="actionButtonBackPrevious">
            <a:avLst/>
          </a:prstGeom>
          <a:solidFill>
            <a:srgbClr val="CCFFCC">
              <a:alpha val="8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8151" name="Rectangle 23"/>
          <p:cNvSpPr>
            <a:spLocks noGrp="1" noChangeArrowheads="1"/>
          </p:cNvSpPr>
          <p:nvPr>
            <p:ph type="title"/>
          </p:nvPr>
        </p:nvSpPr>
        <p:spPr>
          <a:effectLst>
            <a:outerShdw dist="52363" dir="842175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М и к р о э к о н о м и к а.</a:t>
            </a:r>
          </a:p>
        </p:txBody>
      </p:sp>
      <p:sp>
        <p:nvSpPr>
          <p:cNvPr id="48147" name="Rectangle 19"/>
          <p:cNvSpPr>
            <a:spLocks noGrp="1" noChangeArrowheads="1"/>
          </p:cNvSpPr>
          <p:nvPr>
            <p:ph type="body" idx="4294967295"/>
          </p:nvPr>
        </p:nvSpPr>
        <p:spPr>
          <a:xfrm>
            <a:off x="2617788" y="1905000"/>
            <a:ext cx="6526212" cy="41148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3600" b="1">
                <a:solidFill>
                  <a:schemeClr val="bg2"/>
                </a:solidFill>
              </a:rPr>
              <a:t>Изучает экономическую  деятельность человека или семьи, отдельной фирмы, отдельного рынка или региона.</a:t>
            </a:r>
          </a:p>
        </p:txBody>
      </p:sp>
      <p:pic>
        <p:nvPicPr>
          <p:cNvPr id="48149" name="Picture 2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4867275"/>
            <a:ext cx="2700338" cy="1990725"/>
          </a:xfrm>
          <a:prstGeom prst="rect">
            <a:avLst/>
          </a:prstGeom>
          <a:noFill/>
        </p:spPr>
      </p:pic>
      <p:pic>
        <p:nvPicPr>
          <p:cNvPr id="48150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13100"/>
            <a:ext cx="3027363" cy="36449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376488" y="0"/>
            <a:ext cx="6767512" cy="1316038"/>
          </a:xfrm>
          <a:effectLst>
            <a:outerShdw dist="52363" dir="842175" algn="ctr" rotWithShape="0">
              <a:schemeClr val="bg2"/>
            </a:outerShdw>
          </a:effectLst>
        </p:spPr>
        <p:txBody>
          <a:bodyPr/>
          <a:lstStyle/>
          <a:p>
            <a:r>
              <a:rPr kumimoji="1" lang="ru-RU" b="1"/>
              <a:t>М а к р о э к о н о м и к а</a:t>
            </a:r>
            <a:endParaRPr kumimoji="1" lang="ru-RU" b="1">
              <a:solidFill>
                <a:schemeClr val="bg2"/>
              </a:solidFill>
            </a:endParaRPr>
          </a:p>
        </p:txBody>
      </p:sp>
      <p:sp>
        <p:nvSpPr>
          <p:cNvPr id="50193" name="Rectangle 17"/>
          <p:cNvSpPr>
            <a:spLocks noGrp="1" noChangeArrowheads="1"/>
          </p:cNvSpPr>
          <p:nvPr>
            <p:ph type="body" idx="1"/>
          </p:nvPr>
        </p:nvSpPr>
        <p:spPr>
          <a:xfrm>
            <a:off x="2268538" y="1341438"/>
            <a:ext cx="6624637" cy="2016125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ru-RU" sz="3600" b="1">
                <a:solidFill>
                  <a:schemeClr val="bg2"/>
                </a:solidFill>
              </a:rPr>
              <a:t>Изучает процессы которые влияют на экономическую жизнь страны в целом.</a:t>
            </a:r>
          </a:p>
        </p:txBody>
      </p:sp>
      <p:pic>
        <p:nvPicPr>
          <p:cNvPr id="50194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3663950"/>
            <a:ext cx="5975350" cy="3194050"/>
          </a:xfrm>
          <a:prstGeom prst="rect">
            <a:avLst/>
          </a:prstGeom>
          <a:noFill/>
        </p:spPr>
      </p:pic>
      <p:sp>
        <p:nvSpPr>
          <p:cNvPr id="501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532813" y="6138863"/>
            <a:ext cx="611187" cy="719137"/>
          </a:xfrm>
          <a:prstGeom prst="actionButtonHelp">
            <a:avLst/>
          </a:prstGeom>
          <a:solidFill>
            <a:schemeClr val="folHlink"/>
          </a:solidFill>
          <a:ln w="1905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45791" dir="2021404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sz="6000" b="1"/>
              <a:t>?</a:t>
            </a:r>
          </a:p>
        </p:txBody>
      </p:sp>
      <p:sp>
        <p:nvSpPr>
          <p:cNvPr id="55302" name="Rectangle 6"/>
          <p:cNvSpPr>
            <a:spLocks noChangeArrowheads="1"/>
          </p:cNvSpPr>
          <p:nvPr/>
        </p:nvSpPr>
        <p:spPr bwMode="auto">
          <a:xfrm>
            <a:off x="1763713" y="1628775"/>
            <a:ext cx="6840537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indent="361950">
              <a:spcBef>
                <a:spcPct val="20000"/>
              </a:spcBef>
              <a:buClr>
                <a:schemeClr val="bg2"/>
              </a:buClr>
              <a:buSzPct val="90000"/>
              <a:buFont typeface="Wingdings" pitchFamily="2" charset="2"/>
              <a:buAutoNum type="arabicPeriod"/>
            </a:pPr>
            <a:r>
              <a:rPr kumimoji="0" lang="ru-RU" sz="3200">
                <a:solidFill>
                  <a:schemeClr val="bg2"/>
                </a:solidFill>
              </a:rPr>
              <a:t> Какое значение имеет слово «экономика»?</a:t>
            </a:r>
          </a:p>
          <a:p>
            <a:pPr indent="361950">
              <a:spcBef>
                <a:spcPct val="20000"/>
              </a:spcBef>
              <a:buClr>
                <a:schemeClr val="bg2"/>
              </a:buClr>
              <a:buSzPct val="90000"/>
              <a:buFont typeface="Wingdings" pitchFamily="2" charset="2"/>
              <a:buAutoNum type="arabicPeriod"/>
            </a:pPr>
            <a:r>
              <a:rPr kumimoji="0" lang="ru-RU" sz="3200">
                <a:solidFill>
                  <a:schemeClr val="bg2"/>
                </a:solidFill>
              </a:rPr>
              <a:t>Кто является главным участником экономической жизни страны?</a:t>
            </a:r>
          </a:p>
          <a:p>
            <a:pPr indent="361950">
              <a:spcBef>
                <a:spcPct val="20000"/>
              </a:spcBef>
              <a:buClr>
                <a:schemeClr val="bg2"/>
              </a:buClr>
              <a:buSzPct val="90000"/>
              <a:buFont typeface="Wingdings" pitchFamily="2" charset="2"/>
              <a:buAutoNum type="arabicPeriod"/>
            </a:pPr>
            <a:r>
              <a:rPr kumimoji="0" lang="ru-RU" sz="3200">
                <a:solidFill>
                  <a:schemeClr val="bg2"/>
                </a:solidFill>
              </a:rPr>
              <a:t>Какие проблемы исследует экономика?</a:t>
            </a:r>
          </a:p>
          <a:p>
            <a:pPr indent="361950">
              <a:spcBef>
                <a:spcPct val="20000"/>
              </a:spcBef>
              <a:buClr>
                <a:schemeClr val="bg2"/>
              </a:buClr>
              <a:buSzPct val="90000"/>
              <a:buFont typeface="Wingdings" pitchFamily="2" charset="2"/>
              <a:buAutoNum type="arabicPeriod"/>
            </a:pPr>
            <a:r>
              <a:rPr kumimoji="0" lang="ru-RU" sz="3200">
                <a:solidFill>
                  <a:schemeClr val="bg2"/>
                </a:solidFill>
              </a:rPr>
              <a:t>Для чего осуществляется экономическая деятельность?</a:t>
            </a:r>
          </a:p>
        </p:txBody>
      </p:sp>
      <p:pic>
        <p:nvPicPr>
          <p:cNvPr id="55305" name="Picture 9" descr="0002">
            <a:hlinkClick r:id="rId2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916113"/>
            <a:ext cx="914400" cy="619125"/>
          </a:xfrm>
          <a:prstGeom prst="rect">
            <a:avLst/>
          </a:prstGeom>
          <a:noFill/>
        </p:spPr>
      </p:pic>
      <p:pic>
        <p:nvPicPr>
          <p:cNvPr id="55306" name="Picture 10" descr="0002">
            <a:hlinkClick r:id="rId4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924175"/>
            <a:ext cx="914400" cy="619125"/>
          </a:xfrm>
          <a:prstGeom prst="rect">
            <a:avLst/>
          </a:prstGeom>
          <a:noFill/>
        </p:spPr>
      </p:pic>
      <p:pic>
        <p:nvPicPr>
          <p:cNvPr id="55307" name="Picture 11" descr="0002">
            <a:hlinkClick r:id="rId5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4005263"/>
            <a:ext cx="914400" cy="619125"/>
          </a:xfrm>
          <a:prstGeom prst="rect">
            <a:avLst/>
          </a:prstGeom>
          <a:noFill/>
        </p:spPr>
      </p:pic>
      <p:pic>
        <p:nvPicPr>
          <p:cNvPr id="55308" name="Picture 12" descr="0002">
            <a:hlinkClick r:id="rId6" action="ppaction://hlinksldjump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5084763"/>
            <a:ext cx="914400" cy="619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55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5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55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5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5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5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500"/>
                                        <p:tgtEl>
                                          <p:spTgt spid="55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5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5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5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500"/>
                                        <p:tgtEl>
                                          <p:spTgt spid="55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5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03350" y="260350"/>
            <a:ext cx="7086600" cy="792163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Вывод.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763713" y="1052513"/>
            <a:ext cx="6769100" cy="2376487"/>
          </a:xfrm>
          <a:noFill/>
          <a:ln/>
        </p:spPr>
        <p:txBody>
          <a:bodyPr/>
          <a:lstStyle/>
          <a:p>
            <a:pPr marL="0" indent="361950" algn="ctr">
              <a:buFont typeface="Wingdings" pitchFamily="2" charset="2"/>
              <a:buNone/>
            </a:pPr>
            <a:r>
              <a:rPr lang="ru-RU" sz="3600" b="1">
                <a:solidFill>
                  <a:schemeClr val="bg2"/>
                </a:solidFill>
              </a:rPr>
              <a:t>Хозяйственная деятельность в любой стране должна осуществляться ради удовлетворения нужд людей.</a:t>
            </a:r>
          </a:p>
        </p:txBody>
      </p:sp>
      <p:pic>
        <p:nvPicPr>
          <p:cNvPr id="583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3457575"/>
            <a:ext cx="6408737" cy="3400425"/>
          </a:xfrm>
          <a:prstGeom prst="rect">
            <a:avLst/>
          </a:prstGeom>
          <a:noFill/>
        </p:spPr>
      </p:pic>
      <p:pic>
        <p:nvPicPr>
          <p:cNvPr id="58374" name="Picture 6" descr="PH01046J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2150" y="5630863"/>
            <a:ext cx="831850" cy="12271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60350"/>
            <a:ext cx="7086600" cy="14478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Домашнее задание</a:t>
            </a:r>
          </a:p>
        </p:txBody>
      </p:sp>
      <p:sp>
        <p:nvSpPr>
          <p:cNvPr id="54277" name="AutoShape 5">
            <a:hlinkClick r:id="rId2" action="ppaction://hlinkpres?slideindex=2&amp;slidetitle=Оглавление" highlightClick="1"/>
          </p:cNvPr>
          <p:cNvSpPr>
            <a:spLocks noChangeArrowheads="1"/>
          </p:cNvSpPr>
          <p:nvPr/>
        </p:nvSpPr>
        <p:spPr bwMode="auto">
          <a:xfrm>
            <a:off x="8567738" y="6165850"/>
            <a:ext cx="576262" cy="692150"/>
          </a:xfrm>
          <a:prstGeom prst="actionButtonHome">
            <a:avLst/>
          </a:prstGeom>
          <a:solidFill>
            <a:srgbClr val="FFFF99">
              <a:alpha val="50000"/>
            </a:srgb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042988" y="1916113"/>
            <a:ext cx="7772400" cy="1873250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>
                <a:solidFill>
                  <a:schemeClr val="bg2"/>
                </a:solidFill>
              </a:rPr>
              <a:t>Учить записи в тетради.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>
                <a:solidFill>
                  <a:schemeClr val="bg2"/>
                </a:solidFill>
              </a:rPr>
              <a:t>Подумай и ответь (письменно)</a:t>
            </a:r>
          </a:p>
          <a:p>
            <a:pPr marL="609600" indent="-609600">
              <a:buFont typeface="Wingdings" pitchFamily="2" charset="2"/>
              <a:buNone/>
            </a:pPr>
            <a:r>
              <a:rPr lang="ru-RU">
                <a:solidFill>
                  <a:schemeClr val="bg2"/>
                </a:solidFill>
              </a:rPr>
              <a:t>	«Зачем человеку изучать экономику?»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64758" dir="678596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Два значения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905000"/>
            <a:ext cx="7885112" cy="4114800"/>
          </a:xfrm>
        </p:spPr>
        <p:txBody>
          <a:bodyPr/>
          <a:lstStyle/>
          <a:p>
            <a:pPr marL="609600" indent="-609600"/>
            <a:r>
              <a:rPr lang="ru-RU" b="1">
                <a:solidFill>
                  <a:schemeClr val="bg2"/>
                </a:solidFill>
              </a:rPr>
              <a:t>Способ организации деятельности людей, направленной на создание благ, необходимых для потребления.</a:t>
            </a:r>
          </a:p>
          <a:p>
            <a:pPr marL="609600" indent="-609600"/>
            <a:r>
              <a:rPr lang="ru-RU" b="1">
                <a:solidFill>
                  <a:schemeClr val="bg2"/>
                </a:solidFill>
              </a:rPr>
              <a:t>Наука, изучающая поведение участников процесса хозяйственной деятельности.</a:t>
            </a:r>
          </a:p>
        </p:txBody>
      </p:sp>
      <p:sp>
        <p:nvSpPr>
          <p:cNvPr id="66564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9788" y="6453188"/>
            <a:ext cx="684212" cy="404812"/>
          </a:xfrm>
          <a:prstGeom prst="actionButtonBackPrevious">
            <a:avLst/>
          </a:prstGeom>
          <a:solidFill>
            <a:srgbClr val="00FF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7239000" cy="1447800"/>
          </a:xfrm>
          <a:noFill/>
          <a:ln/>
          <a:effectLst>
            <a:outerShdw dist="52363" dir="842175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Происхождение экономики.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5457825" y="1557338"/>
            <a:ext cx="368617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3200" b="1">
                <a:hlinkClick r:id="rId2" action="ppaction://hlinksldjump"/>
              </a:rPr>
              <a:t>Древняя Греция</a:t>
            </a:r>
            <a:r>
              <a:rPr kumimoji="0" lang="ru-RU" sz="3200" b="1"/>
              <a:t>.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763713" y="2276475"/>
            <a:ext cx="2098675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3200" b="1" u="sng">
                <a:solidFill>
                  <a:schemeClr val="bg2"/>
                </a:solidFill>
              </a:rPr>
              <a:t>Значение:</a:t>
            </a:r>
            <a:endParaRPr kumimoji="0" lang="ru-RU" sz="3200" b="1">
              <a:solidFill>
                <a:schemeClr val="bg2"/>
              </a:solidFill>
            </a:endParaRP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1763713" y="4508500"/>
            <a:ext cx="7010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3200" b="1" i="1">
                <a:solidFill>
                  <a:schemeClr val="bg2"/>
                </a:solidFill>
              </a:rPr>
              <a:t>ЭКОНОМИКА – законы управления домом или домоводство. </a:t>
            </a: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763713" y="1557338"/>
            <a:ext cx="324008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3200" b="1" u="sng">
                <a:solidFill>
                  <a:schemeClr val="bg2"/>
                </a:solidFill>
              </a:rPr>
              <a:t>Происхождение:</a:t>
            </a:r>
            <a:endParaRPr kumimoji="0" lang="ru-RU" sz="3200" b="1">
              <a:solidFill>
                <a:schemeClr val="bg2"/>
              </a:solidFill>
            </a:endParaRP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3779838" y="2349500"/>
            <a:ext cx="5364162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ru-RU" sz="3600" b="1">
                <a:solidFill>
                  <a:schemeClr val="bg2"/>
                </a:solidFill>
              </a:rPr>
              <a:t>«Эко» (</a:t>
            </a:r>
            <a:r>
              <a:rPr kumimoji="0" lang="en-US" sz="3600" b="1">
                <a:solidFill>
                  <a:schemeClr val="bg2"/>
                </a:solidFill>
              </a:rPr>
              <a:t>oikos</a:t>
            </a:r>
            <a:r>
              <a:rPr kumimoji="0" lang="ru-RU" sz="3600" b="1">
                <a:solidFill>
                  <a:schemeClr val="bg2"/>
                </a:solidFill>
              </a:rPr>
              <a:t>) – ДОМ</a:t>
            </a:r>
          </a:p>
          <a:p>
            <a:r>
              <a:rPr kumimoji="0" lang="ru-RU" b="1">
                <a:solidFill>
                  <a:schemeClr val="bg2"/>
                </a:solidFill>
              </a:rPr>
              <a:t>		</a:t>
            </a:r>
          </a:p>
        </p:txBody>
      </p:sp>
      <p:sp>
        <p:nvSpPr>
          <p:cNvPr id="19467" name="Rectangle 11"/>
          <p:cNvSpPr>
            <a:spLocks noChangeArrowheads="1"/>
          </p:cNvSpPr>
          <p:nvPr/>
        </p:nvSpPr>
        <p:spPr bwMode="auto">
          <a:xfrm>
            <a:off x="3779838" y="2997200"/>
            <a:ext cx="5364162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kumimoji="0" lang="ru-RU" sz="3600" b="1">
                <a:solidFill>
                  <a:schemeClr val="bg2"/>
                </a:solidFill>
              </a:rPr>
              <a:t>«Номос» (</a:t>
            </a:r>
            <a:r>
              <a:rPr kumimoji="0" lang="en-US" sz="3600" b="1">
                <a:solidFill>
                  <a:schemeClr val="bg2"/>
                </a:solidFill>
              </a:rPr>
              <a:t>nomos</a:t>
            </a:r>
            <a:r>
              <a:rPr kumimoji="0" lang="ru-RU" sz="3600" b="1">
                <a:solidFill>
                  <a:schemeClr val="bg2"/>
                </a:solidFill>
              </a:rPr>
              <a:t>) – ЗАКОН, ПРАВИЛО</a:t>
            </a:r>
          </a:p>
        </p:txBody>
      </p:sp>
      <p:pic>
        <p:nvPicPr>
          <p:cNvPr id="19468" name="Picture 12" descr="HH00546_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50" y="5949950"/>
            <a:ext cx="887413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9469" name="AutoShape 13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9938" y="6391275"/>
            <a:ext cx="754062" cy="466725"/>
          </a:xfrm>
          <a:prstGeom prst="actionButtonForwardNex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61" grpId="0"/>
      <p:bldP spid="19462" grpId="0"/>
      <p:bldP spid="19465" grpId="0"/>
      <p:bldP spid="19466" grpId="0"/>
      <p:bldP spid="1946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228600"/>
            <a:ext cx="7524750" cy="1447800"/>
          </a:xfrm>
          <a:noFill/>
          <a:ln/>
          <a:effectLst>
            <a:outerShdw dist="52363" dir="842175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Древнегреческие философы</a:t>
            </a:r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692275" y="1844675"/>
            <a:ext cx="3694113" cy="8763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chemeClr val="bg2"/>
                </a:solidFill>
              </a:rPr>
              <a:t>Ксенофонт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chemeClr val="bg2"/>
                </a:solidFill>
              </a:rPr>
              <a:t>ок. 425 – 356 г. до н. э.</a:t>
            </a:r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24388" y="1844675"/>
            <a:ext cx="4519612" cy="863600"/>
          </a:xfrm>
          <a:noFill/>
          <a:ln/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chemeClr val="bg2"/>
                </a:solidFill>
              </a:rPr>
              <a:t>Аристотель</a:t>
            </a:r>
            <a:br>
              <a:rPr lang="ru-RU" b="1">
                <a:solidFill>
                  <a:schemeClr val="bg2"/>
                </a:solidFill>
              </a:rPr>
            </a:br>
            <a:r>
              <a:rPr lang="ru-RU" b="1">
                <a:solidFill>
                  <a:schemeClr val="bg2"/>
                </a:solidFill>
              </a:rPr>
              <a:t>384 – 322 до н. э.</a:t>
            </a:r>
          </a:p>
        </p:txBody>
      </p:sp>
      <p:pic>
        <p:nvPicPr>
          <p:cNvPr id="43014" name="Picture 6" descr="D:\Экономика, 9-11 кл. Практикум\edu_ep\data\res\res92258091-0A01-000A-01CA-6C944D1B058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r:link="rId4">
            <a:lum bright="12000" contrast="6000"/>
          </a:blip>
          <a:srcRect/>
          <a:stretch>
            <a:fillRect/>
          </a:stretch>
        </p:blipFill>
        <p:spPr bwMode="auto">
          <a:xfrm>
            <a:off x="5508625" y="3284538"/>
            <a:ext cx="2624138" cy="357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43016" name="AutoShape 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82000" y="6237288"/>
            <a:ext cx="762000" cy="433387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43018" name="Picture 10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24075" y="3284538"/>
            <a:ext cx="2759075" cy="3573462"/>
          </a:xfrm>
          <a:prstGeom prst="rect">
            <a:avLst/>
          </a:prstGeom>
          <a:noFill/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30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uiExpand="1" build="p"/>
      <p:bldP spid="430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5"/>
          <p:cNvSpPr>
            <a:spLocks noGrp="1" noChangeArrowheads="1"/>
          </p:cNvSpPr>
          <p:nvPr>
            <p:ph type="title"/>
          </p:nvPr>
        </p:nvSpPr>
        <p:spPr>
          <a:xfrm>
            <a:off x="1547813" y="228600"/>
            <a:ext cx="7443787" cy="1447800"/>
          </a:xfrm>
          <a:noFill/>
          <a:ln/>
          <a:effectLst>
            <a:outerShdw dist="52363" dir="842175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Древнегреческие философы</a:t>
            </a:r>
          </a:p>
        </p:txBody>
      </p:sp>
      <p:pic>
        <p:nvPicPr>
          <p:cNvPr id="70662" name="Picture 6" descr="L36_p2_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9640" r="42792" b="6104"/>
          <a:stretch>
            <a:fillRect/>
          </a:stretch>
        </p:blipFill>
        <p:spPr bwMode="auto">
          <a:xfrm>
            <a:off x="0" y="1844675"/>
            <a:ext cx="2332038" cy="5013325"/>
          </a:xfrm>
          <a:prstGeom prst="rect">
            <a:avLst/>
          </a:prstGeom>
          <a:noFill/>
        </p:spPr>
      </p:pic>
      <p:pic>
        <p:nvPicPr>
          <p:cNvPr id="70663" name="Picture 7" descr="L36_p2_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EF6"/>
              </a:clrFrom>
              <a:clrTo>
                <a:srgbClr val="FDFEF6">
                  <a:alpha val="0"/>
                </a:srgbClr>
              </a:clrTo>
            </a:clrChange>
          </a:blip>
          <a:srcRect l="54077" t="6281" r="2995"/>
          <a:stretch>
            <a:fillRect/>
          </a:stretch>
        </p:blipFill>
        <p:spPr bwMode="auto">
          <a:xfrm>
            <a:off x="6516688" y="3625850"/>
            <a:ext cx="2346325" cy="3232150"/>
          </a:xfrm>
          <a:prstGeom prst="rect">
            <a:avLst/>
          </a:prstGeom>
          <a:noFill/>
        </p:spPr>
      </p:pic>
      <p:pic>
        <p:nvPicPr>
          <p:cNvPr id="70666" name="Picture 10" descr="L36_p2_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4A59D"/>
              </a:clrFrom>
              <a:clrTo>
                <a:srgbClr val="A4A59D">
                  <a:alpha val="0"/>
                </a:srgbClr>
              </a:clrTo>
            </a:clrChange>
          </a:blip>
          <a:srcRect l="39775" t="40001" r="31621" b="35722"/>
          <a:stretch>
            <a:fillRect/>
          </a:stretch>
        </p:blipFill>
        <p:spPr bwMode="auto">
          <a:xfrm>
            <a:off x="5867400" y="1341438"/>
            <a:ext cx="3025775" cy="1839912"/>
          </a:xfrm>
          <a:prstGeom prst="rect">
            <a:avLst/>
          </a:prstGeom>
          <a:noFill/>
        </p:spPr>
      </p:pic>
      <p:sp>
        <p:nvSpPr>
          <p:cNvPr id="70664" name="Line 8"/>
          <p:cNvSpPr>
            <a:spLocks noChangeShapeType="1"/>
          </p:cNvSpPr>
          <p:nvPr/>
        </p:nvSpPr>
        <p:spPr bwMode="auto">
          <a:xfrm flipV="1">
            <a:off x="2627313" y="2924175"/>
            <a:ext cx="3816350" cy="576263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7" name="Line 11"/>
          <p:cNvSpPr>
            <a:spLocks noChangeShapeType="1"/>
          </p:cNvSpPr>
          <p:nvPr/>
        </p:nvSpPr>
        <p:spPr bwMode="auto">
          <a:xfrm>
            <a:off x="2627313" y="3789363"/>
            <a:ext cx="3744912" cy="71913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0668" name="Rectangle 12"/>
          <p:cNvSpPr>
            <a:spLocks noChangeArrowheads="1"/>
          </p:cNvSpPr>
          <p:nvPr/>
        </p:nvSpPr>
        <p:spPr bwMode="auto">
          <a:xfrm>
            <a:off x="2195513" y="1916113"/>
            <a:ext cx="36036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000" b="1">
                <a:solidFill>
                  <a:schemeClr val="bg2"/>
                </a:solidFill>
              </a:rPr>
              <a:t>У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П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Р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А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В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Л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Е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Н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И</a:t>
            </a:r>
          </a:p>
          <a:p>
            <a:pPr algn="ctr"/>
            <a:r>
              <a:rPr lang="ru-RU" sz="2000" b="1">
                <a:solidFill>
                  <a:schemeClr val="bg2"/>
                </a:solidFill>
              </a:rPr>
              <a:t>Е</a:t>
            </a:r>
          </a:p>
        </p:txBody>
      </p:sp>
      <p:sp>
        <p:nvSpPr>
          <p:cNvPr id="70669" name="AutoShape 13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8350" y="6424613"/>
            <a:ext cx="755650" cy="433387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2" name="Rectangle 14"/>
          <p:cNvSpPr>
            <a:spLocks noGrp="1" noChangeArrowheads="1"/>
          </p:cNvSpPr>
          <p:nvPr>
            <p:ph type="title"/>
          </p:nvPr>
        </p:nvSpPr>
        <p:spPr>
          <a:xfrm>
            <a:off x="1905000" y="228600"/>
            <a:ext cx="7086600" cy="1039813"/>
          </a:xfrm>
          <a:effectLst>
            <a:outerShdw dist="56796" dir="1593903" algn="ctr" rotWithShape="0">
              <a:schemeClr val="bg2"/>
            </a:outerShdw>
          </a:effectLst>
        </p:spPr>
        <p:txBody>
          <a:bodyPr/>
          <a:lstStyle/>
          <a:p>
            <a:r>
              <a:rPr lang="ru-RU" b="1"/>
              <a:t>Экономика Древней Руси.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763713" y="1773238"/>
            <a:ext cx="4319587" cy="1223962"/>
          </a:xfrm>
          <a:noFill/>
          <a:ln/>
        </p:spPr>
        <p:txBody>
          <a:bodyPr/>
          <a:lstStyle/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4000" b="1">
                <a:solidFill>
                  <a:schemeClr val="bg2"/>
                </a:solidFill>
              </a:rPr>
              <a:t>Ярослав Мудрый</a:t>
            </a:r>
          </a:p>
          <a:p>
            <a:pPr marL="0" indent="0" algn="ctr">
              <a:lnSpc>
                <a:spcPct val="80000"/>
              </a:lnSpc>
              <a:buFont typeface="Wingdings" pitchFamily="2" charset="2"/>
              <a:buNone/>
            </a:pPr>
            <a:r>
              <a:rPr lang="ru-RU" sz="4000" b="1">
                <a:solidFill>
                  <a:schemeClr val="bg2"/>
                </a:solidFill>
              </a:rPr>
              <a:t>Х</a:t>
            </a:r>
            <a:r>
              <a:rPr lang="en-US" sz="4000" b="1">
                <a:solidFill>
                  <a:schemeClr val="bg2"/>
                </a:solidFill>
              </a:rPr>
              <a:t>I</a:t>
            </a:r>
            <a:r>
              <a:rPr lang="ru-RU" sz="4000" b="1">
                <a:solidFill>
                  <a:schemeClr val="bg2"/>
                </a:solidFill>
              </a:rPr>
              <a:t> век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619250" y="4076700"/>
            <a:ext cx="504190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4000" b="1">
                <a:solidFill>
                  <a:schemeClr val="bg2"/>
                </a:solidFill>
              </a:rPr>
              <a:t>Сильвестр Медведев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None/>
            </a:pPr>
            <a:r>
              <a:rPr kumimoji="0" lang="ru-RU" sz="4000" b="1">
                <a:solidFill>
                  <a:schemeClr val="bg2"/>
                </a:solidFill>
              </a:rPr>
              <a:t>Х</a:t>
            </a:r>
            <a:r>
              <a:rPr kumimoji="0" lang="en-US" sz="4000" b="1">
                <a:solidFill>
                  <a:schemeClr val="bg2"/>
                </a:solidFill>
              </a:rPr>
              <a:t>VI</a:t>
            </a:r>
            <a:r>
              <a:rPr kumimoji="0" lang="ru-RU" sz="4000" b="1">
                <a:solidFill>
                  <a:schemeClr val="bg2"/>
                </a:solidFill>
              </a:rPr>
              <a:t> век</a:t>
            </a:r>
          </a:p>
        </p:txBody>
      </p:sp>
      <p:sp>
        <p:nvSpPr>
          <p:cNvPr id="7181" name="AutoShape 1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82000" y="6424613"/>
            <a:ext cx="762000" cy="433387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7183" name="Picture 15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59563" y="1196975"/>
            <a:ext cx="2192337" cy="3095625"/>
          </a:xfrm>
          <a:prstGeom prst="rect">
            <a:avLst/>
          </a:prstGeom>
          <a:noFill/>
        </p:spPr>
      </p:pic>
      <p:pic>
        <p:nvPicPr>
          <p:cNvPr id="7185" name="Picture 17" descr="HH00546_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213" y="4149725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7186" name="WordArt 18"/>
          <p:cNvSpPr>
            <a:spLocks noChangeArrowheads="1" noChangeShapeType="1" noTextEdit="1"/>
          </p:cNvSpPr>
          <p:nvPr/>
        </p:nvSpPr>
        <p:spPr bwMode="auto">
          <a:xfrm>
            <a:off x="1187450" y="3213100"/>
            <a:ext cx="4981575" cy="657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C3D91"/>
                    </a:gs>
                    <a:gs pos="6000">
                      <a:srgbClr val="7005D4"/>
                    </a:gs>
                    <a:gs pos="15000">
                      <a:srgbClr val="181CC7"/>
                    </a:gs>
                    <a:gs pos="30001">
                      <a:srgbClr val="0A128C"/>
                    </a:gs>
                    <a:gs pos="50000">
                      <a:srgbClr val="000000"/>
                    </a:gs>
                    <a:gs pos="70000">
                      <a:srgbClr val="0A128C"/>
                    </a:gs>
                    <a:gs pos="85000">
                      <a:srgbClr val="181CC7"/>
                    </a:gs>
                    <a:gs pos="94000">
                      <a:srgbClr val="7005D4"/>
                    </a:gs>
                    <a:gs pos="100000">
                      <a:srgbClr val="8C3D9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"Правда Русская"</a:t>
            </a:r>
          </a:p>
        </p:txBody>
      </p:sp>
      <p:sp>
        <p:nvSpPr>
          <p:cNvPr id="7187" name="WordArt 19"/>
          <p:cNvSpPr>
            <a:spLocks noChangeArrowheads="1" noChangeShapeType="1" noTextEdit="1"/>
          </p:cNvSpPr>
          <p:nvPr/>
        </p:nvSpPr>
        <p:spPr bwMode="auto">
          <a:xfrm>
            <a:off x="1979613" y="5661025"/>
            <a:ext cx="3816350" cy="657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8C3D91"/>
                    </a:gs>
                    <a:gs pos="6000">
                      <a:srgbClr val="7005D4"/>
                    </a:gs>
                    <a:gs pos="15000">
                      <a:srgbClr val="181CC7"/>
                    </a:gs>
                    <a:gs pos="30001">
                      <a:srgbClr val="0A128C"/>
                    </a:gs>
                    <a:gs pos="50000">
                      <a:srgbClr val="000000"/>
                    </a:gs>
                    <a:gs pos="70000">
                      <a:srgbClr val="0A128C"/>
                    </a:gs>
                    <a:gs pos="85000">
                      <a:srgbClr val="181CC7"/>
                    </a:gs>
                    <a:gs pos="94000">
                      <a:srgbClr val="7005D4"/>
                    </a:gs>
                    <a:gs pos="100000">
                      <a:srgbClr val="8C3D9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"Домострой"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uiExpand="1" build="p"/>
      <p:bldP spid="7174" grpId="0"/>
      <p:bldP spid="7186" grpId="0" animBg="1"/>
      <p:bldP spid="71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>
          <a:xfrm>
            <a:off x="1908175" y="0"/>
            <a:ext cx="7086600" cy="1447800"/>
          </a:xfrm>
          <a:effectLst>
            <a:outerShdw dist="56796" dir="1593903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b="1"/>
              <a:t>Первые экономические школы.</a:t>
            </a:r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258888" y="1557338"/>
            <a:ext cx="7885112" cy="533400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4000">
                <a:solidFill>
                  <a:schemeClr val="bg2"/>
                </a:solidFill>
              </a:rPr>
              <a:t> </a:t>
            </a:r>
            <a:r>
              <a:rPr lang="ru-RU" sz="4000" b="1">
                <a:solidFill>
                  <a:schemeClr val="bg2"/>
                </a:solidFill>
              </a:rPr>
              <a:t>Меркантилисты (</a:t>
            </a:r>
            <a:r>
              <a:rPr lang="en-US" sz="4000" b="1">
                <a:solidFill>
                  <a:schemeClr val="bg2"/>
                </a:solidFill>
              </a:rPr>
              <a:t>XVI</a:t>
            </a:r>
            <a:r>
              <a:rPr lang="ru-RU" sz="4000" b="1">
                <a:solidFill>
                  <a:schemeClr val="bg2"/>
                </a:solidFill>
              </a:rPr>
              <a:t> в).</a:t>
            </a: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219200" y="2460625"/>
            <a:ext cx="6808788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Char char="Ú"/>
            </a:pPr>
            <a:r>
              <a:rPr kumimoji="0" lang="ru-RU" sz="4000" b="1">
                <a:solidFill>
                  <a:schemeClr val="bg2"/>
                </a:solidFill>
              </a:rPr>
              <a:t> Физиократы (</a:t>
            </a:r>
            <a:r>
              <a:rPr kumimoji="0" lang="en-US" sz="4000" b="1">
                <a:solidFill>
                  <a:schemeClr val="bg2"/>
                </a:solidFill>
              </a:rPr>
              <a:t>XVIII</a:t>
            </a:r>
            <a:r>
              <a:rPr kumimoji="0" lang="ru-RU" sz="4000" b="1">
                <a:solidFill>
                  <a:schemeClr val="bg2"/>
                </a:solidFill>
              </a:rPr>
              <a:t> в).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219200" y="3375025"/>
            <a:ext cx="7924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SzPct val="90000"/>
              <a:buFont typeface="Wingdings" pitchFamily="2" charset="2"/>
              <a:buChar char="Ú"/>
            </a:pPr>
            <a:r>
              <a:rPr kumimoji="0" lang="ru-RU" sz="4000" b="1">
                <a:solidFill>
                  <a:schemeClr val="bg2"/>
                </a:solidFill>
              </a:rPr>
              <a:t> «Отец» экономической науки.</a:t>
            </a:r>
          </a:p>
        </p:txBody>
      </p:sp>
      <p:sp>
        <p:nvSpPr>
          <p:cNvPr id="8202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5288" y="1701800"/>
            <a:ext cx="720725" cy="431800"/>
          </a:xfrm>
          <a:prstGeom prst="actionButtonForwardNext">
            <a:avLst/>
          </a:prstGeom>
          <a:solidFill>
            <a:schemeClr val="tx2">
              <a:alpha val="7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AutoShape 11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5288" y="2565400"/>
            <a:ext cx="720725" cy="431800"/>
          </a:xfrm>
          <a:prstGeom prst="actionButtonForwardNext">
            <a:avLst/>
          </a:prstGeom>
          <a:solidFill>
            <a:schemeClr val="tx2">
              <a:alpha val="7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AutoShape 12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95288" y="3430588"/>
            <a:ext cx="720725" cy="431800"/>
          </a:xfrm>
          <a:prstGeom prst="actionButtonForwardNext">
            <a:avLst/>
          </a:prstGeom>
          <a:solidFill>
            <a:schemeClr val="tx2">
              <a:alpha val="7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WordArt 13"/>
          <p:cNvSpPr>
            <a:spLocks noChangeArrowheads="1" noChangeShapeType="1" noTextEdit="1"/>
          </p:cNvSpPr>
          <p:nvPr/>
        </p:nvSpPr>
        <p:spPr bwMode="auto">
          <a:xfrm>
            <a:off x="250825" y="4221163"/>
            <a:ext cx="8893175" cy="23764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Тема исследований этих  школ - 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поиск источников богатства </a:t>
            </a:r>
          </a:p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и обогащения страны.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 build="p"/>
      <p:bldP spid="8198" grpId="0"/>
      <p:bldP spid="8199" grpId="0"/>
      <p:bldP spid="8202" grpId="0" animBg="1"/>
      <p:bldP spid="8203" grpId="0" animBg="1"/>
      <p:bldP spid="8204" grpId="0" animBg="1"/>
      <p:bldP spid="820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2" name="Picture 12" descr="D:\Экономика, 9-11 кл. Практикум\edu_ep\data\res\resCD2D5FA4-430E-4FC5-8913-11BCA3177307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7019925" y="4437063"/>
            <a:ext cx="1681163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dist="68392" dir="1308085" algn="ctr" rotWithShape="0">
              <a:schemeClr val="bg2"/>
            </a:outerShdw>
          </a:effectLst>
        </p:spPr>
        <p:txBody>
          <a:bodyPr/>
          <a:lstStyle/>
          <a:p>
            <a:pPr algn="ctr"/>
            <a:r>
              <a:rPr lang="ru-RU" sz="5400" b="1"/>
              <a:t>Меркантилисты.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3" y="1773238"/>
            <a:ext cx="7380287" cy="4679950"/>
          </a:xfrm>
        </p:spPr>
        <p:txBody>
          <a:bodyPr/>
          <a:lstStyle/>
          <a:p>
            <a:pPr>
              <a:buClr>
                <a:schemeClr val="bg2"/>
              </a:buClr>
            </a:pPr>
            <a:r>
              <a:rPr lang="ru-RU" sz="4000">
                <a:solidFill>
                  <a:schemeClr val="bg2"/>
                </a:solidFill>
              </a:rPr>
              <a:t> </a:t>
            </a:r>
            <a:r>
              <a:rPr lang="ru-RU" sz="3600" b="1">
                <a:solidFill>
                  <a:schemeClr val="bg2"/>
                </a:solidFill>
              </a:rPr>
              <a:t>Томас Ман</a:t>
            </a:r>
          </a:p>
          <a:p>
            <a:pPr>
              <a:buFont typeface="Wingdings" pitchFamily="2" charset="2"/>
              <a:buNone/>
            </a:pPr>
            <a:endParaRPr lang="ru-RU" sz="3600" b="1">
              <a:solidFill>
                <a:schemeClr val="bg2"/>
              </a:solidFill>
            </a:endParaRPr>
          </a:p>
          <a:p>
            <a:pPr>
              <a:buClr>
                <a:schemeClr val="bg2"/>
              </a:buClr>
            </a:pPr>
            <a:r>
              <a:rPr lang="ru-RU" sz="3600" b="1">
                <a:solidFill>
                  <a:schemeClr val="bg2"/>
                </a:solidFill>
              </a:rPr>
              <a:t> Ордин – Нащокин А. Л.</a:t>
            </a:r>
          </a:p>
          <a:p>
            <a:pPr>
              <a:buFont typeface="Wingdings" pitchFamily="2" charset="2"/>
              <a:buNone/>
            </a:pPr>
            <a:endParaRPr lang="ru-RU" sz="3600" b="1">
              <a:solidFill>
                <a:schemeClr val="bg2"/>
              </a:solidFill>
            </a:endParaRPr>
          </a:p>
          <a:p>
            <a:pPr>
              <a:buClr>
                <a:schemeClr val="bg2"/>
              </a:buClr>
            </a:pPr>
            <a:r>
              <a:rPr lang="ru-RU" sz="3600" b="1">
                <a:solidFill>
                  <a:schemeClr val="bg2"/>
                </a:solidFill>
              </a:rPr>
              <a:t> Посошков И. Т.</a:t>
            </a:r>
          </a:p>
          <a:p>
            <a:pPr>
              <a:buFont typeface="Wingdings" pitchFamily="2" charset="2"/>
              <a:buNone/>
            </a:pPr>
            <a:endParaRPr lang="ru-RU" sz="3600" b="1">
              <a:solidFill>
                <a:schemeClr val="bg2"/>
              </a:solidFill>
            </a:endParaRPr>
          </a:p>
          <a:p>
            <a:pPr>
              <a:buClr>
                <a:schemeClr val="bg2"/>
              </a:buClr>
            </a:pPr>
            <a:r>
              <a:rPr lang="ru-RU" sz="3600" b="1">
                <a:solidFill>
                  <a:schemeClr val="bg2"/>
                </a:solidFill>
              </a:rPr>
              <a:t> Кольбер Жан - Батист</a:t>
            </a:r>
          </a:p>
        </p:txBody>
      </p:sp>
      <p:sp>
        <p:nvSpPr>
          <p:cNvPr id="15369" name="AutoShape 9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10800000">
            <a:off x="8382000" y="6424613"/>
            <a:ext cx="762000" cy="433387"/>
          </a:xfrm>
          <a:prstGeom prst="actionButtonBackPrevious">
            <a:avLst/>
          </a:prstGeom>
          <a:solidFill>
            <a:schemeClr val="folHlink"/>
          </a:solidFill>
          <a:ln w="9525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5370" name="Picture 10" descr="D:\Экономика, 9-11 кл. Практикум\edu_ep\data\res\res771D9D66-0A01-000A-0149-FCC81B73DC66"/>
          <p:cNvPicPr>
            <a:picLocks noChangeAspect="1" noChangeArrowheads="1"/>
          </p:cNvPicPr>
          <p:nvPr/>
        </p:nvPicPr>
        <p:blipFill>
          <a:blip r:embed="rId5" r:link="rId6"/>
          <a:srcRect/>
          <a:stretch>
            <a:fillRect/>
          </a:stretch>
        </p:blipFill>
        <p:spPr bwMode="auto">
          <a:xfrm>
            <a:off x="5076825" y="1412875"/>
            <a:ext cx="130175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1" name="Picture 11" descr="D:\Экономика, 9-11 кл. Практикум\edu_ep\data\res\res95170750-0A01-000A-00B3-F4A18A27069D"/>
          <p:cNvPicPr>
            <a:picLocks noChangeAspect="1" noChangeArrowheads="1"/>
          </p:cNvPicPr>
          <p:nvPr/>
        </p:nvPicPr>
        <p:blipFill>
          <a:blip r:embed="rId7" r:link="rId8"/>
          <a:srcRect/>
          <a:stretch>
            <a:fillRect/>
          </a:stretch>
        </p:blipFill>
        <p:spPr bwMode="auto">
          <a:xfrm>
            <a:off x="7418388" y="1844675"/>
            <a:ext cx="172561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13" descr="HH00546_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27088" y="5661025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5374" name="Picture 14" descr="HH00546_">
            <a:hlinkClick r:id="rId11" action="ppaction://hlinkfile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27088" y="4365625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5375" name="Picture 15" descr="HH00546_">
            <a:hlinkClick r:id="rId12" action="ppaction://hlinkfile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27088" y="3068638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5376" name="Picture 16" descr="HH00546_">
            <a:hlinkClick r:id="rId13" action="ppaction://hlinkfile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27088" y="1700213"/>
            <a:ext cx="887412" cy="90805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9" name="Picture 7" descr="L34_p3_1"/>
          <p:cNvPicPr>
            <a:picLocks noChangeAspect="1" noChangeArrowheads="1"/>
          </p:cNvPicPr>
          <p:nvPr/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</p:spPr>
      </p:pic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35375" y="692150"/>
            <a:ext cx="5508625" cy="5048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3000" b="1">
                <a:solidFill>
                  <a:srgbClr val="000000"/>
                </a:solidFill>
              </a:rPr>
              <a:t>Мерканте (франц.) - торговец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title"/>
          </p:nvPr>
        </p:nvSpPr>
        <p:spPr>
          <a:xfrm>
            <a:off x="1835150" y="0"/>
            <a:ext cx="7308850" cy="765175"/>
          </a:xfrm>
          <a:noFill/>
          <a:ln/>
          <a:effectLst>
            <a:outerShdw dist="25400" algn="ctr" rotWithShape="0">
              <a:schemeClr val="tx2"/>
            </a:outerShdw>
          </a:effectLst>
        </p:spPr>
        <p:txBody>
          <a:bodyPr/>
          <a:lstStyle/>
          <a:p>
            <a:pPr algn="ctr"/>
            <a:r>
              <a:rPr lang="ru-RU" sz="4800" b="1">
                <a:solidFill>
                  <a:schemeClr val="bg2"/>
                </a:solidFill>
              </a:rPr>
              <a:t>Меркантилисты.</a:t>
            </a:r>
          </a:p>
        </p:txBody>
      </p:sp>
      <p:pic>
        <p:nvPicPr>
          <p:cNvPr id="69638" name="Picture 6" descr="L27_p2_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C9AD98"/>
              </a:clrFrom>
              <a:clrTo>
                <a:srgbClr val="C9AD9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863725" cy="1916113"/>
          </a:xfrm>
          <a:prstGeom prst="rect">
            <a:avLst/>
          </a:prstGeom>
          <a:noFill/>
        </p:spPr>
      </p:pic>
      <p:sp>
        <p:nvSpPr>
          <p:cNvPr id="69637" name="WordArt 5"/>
          <p:cNvSpPr>
            <a:spLocks noChangeArrowheads="1" noChangeShapeType="1" noTextEdit="1"/>
          </p:cNvSpPr>
          <p:nvPr/>
        </p:nvSpPr>
        <p:spPr bwMode="auto">
          <a:xfrm>
            <a:off x="0" y="1412875"/>
            <a:ext cx="8964613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75000">
                      <a:srgbClr val="0087E6"/>
                    </a:gs>
                    <a:gs pos="100000">
                      <a:srgbClr val="005CBF"/>
                    </a:gs>
                  </a:gsLst>
                  <a:lin ang="0" scaled="1"/>
                </a:gradFill>
                <a:effectLst>
                  <a:outerShdw dist="40161" dir="20493903" algn="ctr" rotWithShape="0">
                    <a:schemeClr val="bg2"/>
                  </a:outerShdw>
                </a:effectLst>
                <a:latin typeface="Arial"/>
                <a:cs typeface="Arial"/>
              </a:rPr>
              <a:t> Источник богатства страны - торговля.</a:t>
            </a:r>
          </a:p>
        </p:txBody>
      </p:sp>
      <p:sp>
        <p:nvSpPr>
          <p:cNvPr id="69640" name="WordArt 8"/>
          <p:cNvSpPr>
            <a:spLocks noChangeArrowheads="1" noChangeShapeType="1" noTextEdit="1"/>
          </p:cNvSpPr>
          <p:nvPr/>
        </p:nvSpPr>
        <p:spPr bwMode="auto">
          <a:xfrm>
            <a:off x="6659563" y="5516563"/>
            <a:ext cx="21717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вывоз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(экспорт)</a:t>
            </a:r>
          </a:p>
        </p:txBody>
      </p:sp>
      <p:sp>
        <p:nvSpPr>
          <p:cNvPr id="69641" name="Line 9"/>
          <p:cNvSpPr>
            <a:spLocks noChangeShapeType="1"/>
          </p:cNvSpPr>
          <p:nvPr/>
        </p:nvSpPr>
        <p:spPr bwMode="auto">
          <a:xfrm flipV="1">
            <a:off x="900113" y="3716338"/>
            <a:ext cx="2087562" cy="1655762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9644" name="WordArt 12"/>
          <p:cNvSpPr>
            <a:spLocks noChangeArrowheads="1" noChangeShapeType="1" noTextEdit="1"/>
          </p:cNvSpPr>
          <p:nvPr/>
        </p:nvSpPr>
        <p:spPr bwMode="auto">
          <a:xfrm>
            <a:off x="215900" y="5445125"/>
            <a:ext cx="2171700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ввоз</a:t>
            </a:r>
          </a:p>
          <a:p>
            <a:pPr algn="ctr"/>
            <a:r>
              <a:rPr lang="ru-RU" sz="36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bg2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(импорт)</a:t>
            </a:r>
          </a:p>
        </p:txBody>
      </p:sp>
      <p:sp>
        <p:nvSpPr>
          <p:cNvPr id="69652" name="WordArt 20" descr="Бумажный пакет"/>
          <p:cNvSpPr>
            <a:spLocks noChangeArrowheads="1" noChangeShapeType="1" noTextEdit="1"/>
          </p:cNvSpPr>
          <p:nvPr/>
        </p:nvSpPr>
        <p:spPr bwMode="auto">
          <a:xfrm rot="2726899">
            <a:off x="4655344" y="4209257"/>
            <a:ext cx="2136775" cy="71913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31440"/>
              </a:avLst>
            </a:prstTxWarp>
          </a:bodyPr>
          <a:lstStyle/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4">
                    <a:alphaModFix amt="50000"/>
                  </a:blip>
                  <a:srcRect/>
                  <a:tile tx="0" ty="0" sx="100000" sy="100000" flip="none" algn="tl"/>
                </a:blipFill>
                <a:effectLst>
                  <a:outerShdw sy="50000" kx="-2453608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товары</a:t>
            </a:r>
          </a:p>
        </p:txBody>
      </p:sp>
      <p:sp>
        <p:nvSpPr>
          <p:cNvPr id="69654" name="WordArt 22" descr="Бумажный пакет"/>
          <p:cNvSpPr>
            <a:spLocks noChangeArrowheads="1" noChangeShapeType="1" noTextEdit="1"/>
          </p:cNvSpPr>
          <p:nvPr/>
        </p:nvSpPr>
        <p:spPr bwMode="auto">
          <a:xfrm rot="-2095256">
            <a:off x="1692275" y="4292600"/>
            <a:ext cx="2136775" cy="6477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31440"/>
              </a:avLst>
            </a:prstTxWarp>
          </a:bodyPr>
          <a:lstStyle/>
          <a:p>
            <a:pPr algn="ctr"/>
            <a:r>
              <a:rPr lang="ru-RU" sz="3600" b="1" kern="10">
                <a:ln w="28575">
                  <a:solidFill>
                    <a:srgbClr val="000000"/>
                  </a:solidFill>
                  <a:round/>
                  <a:headEnd/>
                  <a:tailEnd/>
                </a:ln>
                <a:blipFill dpi="0" rotWithShape="0">
                  <a:blip r:embed="rId4">
                    <a:alphaModFix amt="50000"/>
                  </a:blip>
                  <a:srcRect/>
                  <a:tile tx="0" ty="0" sx="100000" sy="100000" flip="none" algn="tl"/>
                </a:blipFill>
                <a:effectLst>
                  <a:outerShdw sy="50000" kx="-2453608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золото</a:t>
            </a:r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5364163" y="3644900"/>
            <a:ext cx="1871662" cy="151288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96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96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9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9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9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5" grpId="0" build="p"/>
      <p:bldP spid="69637" grpId="0" animBg="1"/>
      <p:bldP spid="69640" grpId="0" animBg="1"/>
      <p:bldP spid="69641" grpId="0" animBg="1"/>
      <p:bldP spid="69644" grpId="0" animBg="1"/>
      <p:bldP spid="69652" grpId="0" animBg="1"/>
      <p:bldP spid="69654" grpId="0" animBg="1"/>
      <p:bldP spid="69643" grpId="0" animBg="1"/>
    </p:bldLst>
  </p:timing>
</p:sld>
</file>

<file path=ppt/theme/theme1.xml><?xml version="1.0" encoding="utf-8"?>
<a:theme xmlns:a="http://schemas.openxmlformats.org/drawingml/2006/main" name="Business Plan">
  <a:themeElements>
    <a:clrScheme name="Business Plan 1">
      <a:dk1>
        <a:srgbClr val="000000"/>
      </a:dk1>
      <a:lt1>
        <a:srgbClr val="EAEAEA"/>
      </a:lt1>
      <a:dk2>
        <a:srgbClr val="00763B"/>
      </a:dk2>
      <a:lt2>
        <a:srgbClr val="FFFFCC"/>
      </a:lt2>
      <a:accent1>
        <a:srgbClr val="CC6600"/>
      </a:accent1>
      <a:accent2>
        <a:srgbClr val="FF9900"/>
      </a:accent2>
      <a:accent3>
        <a:srgbClr val="AABDAF"/>
      </a:accent3>
      <a:accent4>
        <a:srgbClr val="C8C8C8"/>
      </a:accent4>
      <a:accent5>
        <a:srgbClr val="E2B8AA"/>
      </a:accent5>
      <a:accent6>
        <a:srgbClr val="E78A00"/>
      </a:accent6>
      <a:hlink>
        <a:srgbClr val="CC3300"/>
      </a:hlink>
      <a:folHlink>
        <a:srgbClr val="71BB96"/>
      </a:folHlink>
    </a:clrScheme>
    <a:fontScheme name="Business Pl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usiness Plan 1">
        <a:dk1>
          <a:srgbClr val="000000"/>
        </a:dk1>
        <a:lt1>
          <a:srgbClr val="EAEAEA"/>
        </a:lt1>
        <a:dk2>
          <a:srgbClr val="00763B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AABDAF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71BB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2">
        <a:dk1>
          <a:srgbClr val="000000"/>
        </a:dk1>
        <a:lt1>
          <a:srgbClr val="FFFFFF"/>
        </a:lt1>
        <a:dk2>
          <a:srgbClr val="006633"/>
        </a:dk2>
        <a:lt2>
          <a:srgbClr val="FFFFFF"/>
        </a:lt2>
        <a:accent1>
          <a:srgbClr val="009999"/>
        </a:accent1>
        <a:accent2>
          <a:srgbClr val="8263A2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71BB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iness Plan 4">
        <a:dk1>
          <a:srgbClr val="271A0D"/>
        </a:dk1>
        <a:lt1>
          <a:srgbClr val="EAEAEA"/>
        </a:lt1>
        <a:dk2>
          <a:srgbClr val="996633"/>
        </a:dk2>
        <a:lt2>
          <a:srgbClr val="FFFFCC"/>
        </a:lt2>
        <a:accent1>
          <a:srgbClr val="CC6600"/>
        </a:accent1>
        <a:accent2>
          <a:srgbClr val="FF9900"/>
        </a:accent2>
        <a:accent3>
          <a:srgbClr val="CAB8AD"/>
        </a:accent3>
        <a:accent4>
          <a:srgbClr val="C8C8C8"/>
        </a:accent4>
        <a:accent5>
          <a:srgbClr val="E2B8AA"/>
        </a:accent5>
        <a:accent6>
          <a:srgbClr val="E78A00"/>
        </a:accent6>
        <a:hlink>
          <a:srgbClr val="CC3300"/>
        </a:hlink>
        <a:folHlink>
          <a:srgbClr val="CA956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iness Plan 5">
        <a:dk1>
          <a:srgbClr val="001428"/>
        </a:dk1>
        <a:lt1>
          <a:srgbClr val="DDDDDD"/>
        </a:lt1>
        <a:dk2>
          <a:srgbClr val="336699"/>
        </a:dk2>
        <a:lt2>
          <a:srgbClr val="CCFFCC"/>
        </a:lt2>
        <a:accent1>
          <a:srgbClr val="009999"/>
        </a:accent1>
        <a:accent2>
          <a:srgbClr val="8263A2"/>
        </a:accent2>
        <a:accent3>
          <a:srgbClr val="ADB8CA"/>
        </a:accent3>
        <a:accent4>
          <a:srgbClr val="BDBDBD"/>
        </a:accent4>
        <a:accent5>
          <a:srgbClr val="AACACA"/>
        </a:accent5>
        <a:accent6>
          <a:srgbClr val="755992"/>
        </a:accent6>
        <a:hlink>
          <a:srgbClr val="0665C6"/>
        </a:hlink>
        <a:folHlink>
          <a:srgbClr val="699BC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</TotalTime>
  <Words>629</Words>
  <Application>Microsoft Office PowerPoint</Application>
  <PresentationFormat>On-screen Show (4:3)</PresentationFormat>
  <Paragraphs>168</Paragraphs>
  <Slides>26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Times New Roman</vt:lpstr>
      <vt:lpstr>Wingdings</vt:lpstr>
      <vt:lpstr>Tahoma</vt:lpstr>
      <vt:lpstr>Script MT Bold</vt:lpstr>
      <vt:lpstr>Business Plan</vt:lpstr>
      <vt:lpstr>Slide 1</vt:lpstr>
      <vt:lpstr>Что такое экономика.</vt:lpstr>
      <vt:lpstr>Происхождение экономики.</vt:lpstr>
      <vt:lpstr>Древнегреческие философы</vt:lpstr>
      <vt:lpstr>Древнегреческие философы</vt:lpstr>
      <vt:lpstr>Экономика Древней Руси.</vt:lpstr>
      <vt:lpstr>Первые экономические школы.</vt:lpstr>
      <vt:lpstr>Меркантилисты.</vt:lpstr>
      <vt:lpstr>Меркантилисты.</vt:lpstr>
      <vt:lpstr>Slide 10</vt:lpstr>
      <vt:lpstr>Физиократы.</vt:lpstr>
      <vt:lpstr>Slide 12</vt:lpstr>
      <vt:lpstr>«Отец» экономической науки.</vt:lpstr>
      <vt:lpstr>Два значения.</vt:lpstr>
      <vt:lpstr>Деятельность – труд в какой – либо области.</vt:lpstr>
      <vt:lpstr>Блага – все, что ценится людьми.</vt:lpstr>
      <vt:lpstr>Два значения.</vt:lpstr>
      <vt:lpstr>Участники экономической жизни.</vt:lpstr>
      <vt:lpstr>Виды рынков</vt:lpstr>
      <vt:lpstr>Slide 20</vt:lpstr>
      <vt:lpstr>М и к р о э к о н о м и к а.</vt:lpstr>
      <vt:lpstr>М а к р о э к о н о м и к а</vt:lpstr>
      <vt:lpstr>?</vt:lpstr>
      <vt:lpstr>Вывод.</vt:lpstr>
      <vt:lpstr>Домашнее задание</vt:lpstr>
      <vt:lpstr>Два значения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cp:lastModifiedBy>Windows User</cp:lastModifiedBy>
  <cp:revision>49</cp:revision>
  <dcterms:created xsi:type="dcterms:W3CDTF">2006-11-23T17:37:16Z</dcterms:created>
  <dcterms:modified xsi:type="dcterms:W3CDTF">2017-04-08T14:35:48Z</dcterms:modified>
</cp:coreProperties>
</file>