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62" r:id="rId3"/>
    <p:sldId id="263" r:id="rId4"/>
    <p:sldId id="270" r:id="rId5"/>
    <p:sldId id="281" r:id="rId6"/>
    <p:sldId id="258" r:id="rId7"/>
    <p:sldId id="259" r:id="rId8"/>
    <p:sldId id="260" r:id="rId9"/>
    <p:sldId id="280" r:id="rId10"/>
    <p:sldId id="282" r:id="rId11"/>
    <p:sldId id="261" r:id="rId12"/>
    <p:sldId id="283" r:id="rId13"/>
    <p:sldId id="271" r:id="rId14"/>
    <p:sldId id="264" r:id="rId15"/>
    <p:sldId id="265" r:id="rId16"/>
    <p:sldId id="266" r:id="rId17"/>
    <p:sldId id="276" r:id="rId18"/>
    <p:sldId id="267" r:id="rId19"/>
    <p:sldId id="268" r:id="rId20"/>
    <p:sldId id="278" r:id="rId21"/>
    <p:sldId id="272" r:id="rId22"/>
    <p:sldId id="273" r:id="rId23"/>
    <p:sldId id="275" r:id="rId24"/>
    <p:sldId id="277" r:id="rId25"/>
    <p:sldId id="274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A6E8A6"/>
    <a:srgbClr val="FFFFFF"/>
    <a:srgbClr val="FFFF99"/>
    <a:srgbClr val="33CC33"/>
    <a:srgbClr val="00CC00"/>
    <a:srgbClr val="CCFF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6" autoAdjust="0"/>
  </p:normalViewPr>
  <p:slideViewPr>
    <p:cSldViewPr>
      <p:cViewPr>
        <p:scale>
          <a:sx n="65" d="100"/>
          <a:sy n="65" d="100"/>
        </p:scale>
        <p:origin x="-6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DE6CADB1-1125-4FA3-99BD-C53F2A8419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66426-BC24-4FB5-88D5-D20B64F1E68C}" type="slidenum">
              <a:rPr lang="ru-RU"/>
              <a:pPr/>
              <a:t>1</a:t>
            </a:fld>
            <a:endParaRPr 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A19F7-14F7-4B93-82E1-6AA8940683A5}" type="slidenum">
              <a:rPr lang="ru-RU"/>
              <a:pPr/>
              <a:t>6</a:t>
            </a:fld>
            <a:endParaRPr 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1"/>
              <a:t>Неразрывна связана с общественным строем и хозяйственным бытом.</a:t>
            </a:r>
          </a:p>
          <a:p>
            <a:r>
              <a:rPr lang="ru-RU" sz="1000" b="1"/>
              <a:t>Развивалась благодаря объединению кровнородственных союзов, дворов – посадов и соседских поселений в более крупные хозяйства (дво</a:t>
            </a:r>
            <a:r>
              <a:rPr lang="ru-RU" sz="1000" b="1">
                <a:cs typeface="Times New Roman" pitchFamily="18" charset="0"/>
              </a:rPr>
              <a:t>́рища)</a:t>
            </a:r>
            <a:r>
              <a:rPr lang="ru-RU" sz="1000" b="1"/>
              <a:t>.</a:t>
            </a:r>
          </a:p>
          <a:p>
            <a:r>
              <a:rPr lang="ru-RU" sz="1000" b="1"/>
              <a:t>Община находилась на внутреннем самоуправлении.</a:t>
            </a:r>
          </a:p>
          <a:p>
            <a:r>
              <a:rPr lang="ru-RU" sz="1000" b="1"/>
              <a:t>За свою территорию древнерусская община отвечала перед государством.</a:t>
            </a:r>
          </a:p>
          <a:p>
            <a:endParaRPr lang="ru-RU" sz="10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12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A853B5-27B6-42C5-9EB5-1B7816572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33E7-5EBF-47DE-80C4-95321A033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8CA12-7663-4104-9F35-34A49F2D4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AB5AD0-0A24-4BD9-8F5B-CE646FEB7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1BBD0-D3C1-4001-BE29-AA8A85BCB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36F51-FDF4-4BF4-B7E3-484AC205C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EB69-9E3D-4425-BDB6-15BC76A3B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F945-DC4A-42AC-8EF0-A5F5115C0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D4C8-F3FB-4E95-99B3-89DA5904A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B1477-6BC0-4259-8CC8-139D2DC36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CE5A-7E99-4562-8045-E27E918697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D15FA-F334-4602-9309-C671742717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>
                <a:gamma/>
                <a:shade val="46275"/>
                <a:invGamma/>
              </a:srgbClr>
            </a:gs>
            <a:gs pos="50000">
              <a:srgbClr val="CCFF99"/>
            </a:gs>
            <a:gs pos="100000">
              <a:srgbClr val="CCFF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FA9366AF-5725-491B-9E6B-40C232EBF2D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101;&#1082;&#1086;&#1085;&#1086;&#1084;&#1080;&#1082;&#1072;%208-1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../&#1055;&#1077;&#1088;&#1089;&#1086;&#1085;&#1072;&#1083;&#1080;&#1080;/&#1058;&#1102;&#1088;&#1075;&#1086;.doc" TargetMode="External"/><Relationship Id="rId3" Type="http://schemas.openxmlformats.org/officeDocument/2006/relationships/image" Target="file:///D:\&#1069;&#1082;&#1086;&#1085;&#1086;&#1084;&#1080;&#1082;&#1072;,%209-11%20&#1082;&#1083;.%20&#1055;&#1088;&#1072;&#1082;&#1090;&#1080;&#1082;&#1091;&#1084;\edu_ep\data\res\resC9D5405E-50E5-4B01-B977-B92B963391E5" TargetMode="External"/><Relationship Id="rId7" Type="http://schemas.openxmlformats.org/officeDocument/2006/relationships/image" Target="file:///D:\&#1069;&#1082;&#1086;&#1085;&#1086;&#1084;&#1080;&#1082;&#1072;,%209-11%20&#1082;&#1083;.%20&#1055;&#1088;&#1072;&#1082;&#1090;&#1080;&#1082;&#1091;&#1084;\edu_ep\data\res\res92258D2B-0A01-000A-0160-19AEB31054F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../&#1055;&#1077;&#1088;&#1089;&#1086;&#1085;&#1072;&#1083;&#1080;&#1080;/&#1050;&#1077;&#1085;&#1101;.doc" TargetMode="External"/><Relationship Id="rId5" Type="http://schemas.openxmlformats.org/officeDocument/2006/relationships/image" Target="file:///D:\&#1069;&#1082;&#1086;&#1085;&#1086;&#1084;&#1080;&#1082;&#1072;,%209-11%20&#1082;&#1083;.%20&#1055;&#1088;&#1072;&#1082;&#1090;&#1080;&#1082;&#1091;&#1084;\edu_ep\data\res\resA3E512E1-87FF-41A5-84A4-AE7FCD22EAD5" TargetMode="External"/><Relationship Id="rId10" Type="http://schemas.openxmlformats.org/officeDocument/2006/relationships/hyperlink" Target="../&#1055;&#1077;&#1088;&#1089;&#1086;&#1085;&#1072;&#1083;&#1080;&#1080;/&#1057;&#1101;&#1081;.doc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&#1069;&#1082;&#1086;&#1085;&#1086;&#1084;&#1080;&#1082;&#1072;,%209-11%20&#1082;&#1083;.%20&#1055;&#1088;&#1072;&#1082;&#1090;&#1080;&#1082;&#1091;&#1084;\edu_ep\data\res\res92258C08-0A01-000A-003E-AEF54809EAC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hyperlink" Target="../&#1055;&#1077;&#1088;&#1089;&#1086;&#1085;&#1072;&#1083;&#1080;&#1080;/&#1040;&#1076;&#1072;&#1084;%20&#1057;&#1084;&#1080;&#1090;.doc" TargetMode="Externa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&#1101;&#1082;&#1086;&#1085;&#1086;&#1084;&#1080;&#1082;&#1072;%208-1.pp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&#1057;&#1083;&#1086;&#1074;&#1072;&#1088;&#1100;/&#1048;&#1089;&#1090;&#1086;&#1088;&#1080;&#1103;%20&#1087;&#1088;&#1086;&#1080;&#1089;&#1093;&#1086;&#1078;&#1076;&#1077;&#1085;&#1080;&#1103;%20&#1101;&#1082;&#1086;&#1085;&#1086;&#1084;&#1080;&#1082;&#1080;..doc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hyperlink" Target="../&#1055;&#1077;&#1088;&#1089;&#1086;&#1085;&#1072;&#1083;&#1080;&#1080;/&#1040;&#1088;&#1080;&#1089;&#1090;&#1086;&#1090;&#1077;&#1083;&#1100;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../&#1055;&#1077;&#1088;&#1089;&#1086;&#1085;&#1072;&#1083;&#1080;&#1080;/&#1050;&#1089;&#1077;&#1085;&#1086;&#1092;&#1086;&#1085;&#1090;.doc" TargetMode="External"/><Relationship Id="rId5" Type="http://schemas.openxmlformats.org/officeDocument/2006/relationships/slide" Target="slide5.xml"/><Relationship Id="rId4" Type="http://schemas.openxmlformats.org/officeDocument/2006/relationships/image" Target="file:///D:\&#1069;&#1082;&#1086;&#1085;&#1086;&#1084;&#1080;&#1082;&#1072;,%209-11%20&#1082;&#1083;.%20&#1055;&#1088;&#1072;&#1082;&#1090;&#1080;&#1082;&#1091;&#1084;\edu_ep\data\res\res92258091-0A01-000A-01CA-6C944D1B05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&#1055;&#1077;&#1088;&#1089;&#1086;&#1085;&#1072;&#1083;&#1080;&#1080;/&#1057;&#1080;&#1083;&#1100;&#1074;&#1077;&#1089;&#1090;&#1088;%20&#1052;&#1077;&#1076;&#1074;&#1077;&#1076;&#1077;&#1074;.doc" TargetMode="External"/><Relationship Id="rId5" Type="http://schemas.openxmlformats.org/officeDocument/2006/relationships/image" Target="../media/image8.png"/><Relationship Id="rId4" Type="http://schemas.openxmlformats.org/officeDocument/2006/relationships/hyperlink" Target="../&#1055;&#1077;&#1088;&#1089;&#1086;&#1085;&#1072;&#1083;&#1080;&#1080;/&#1071;&#1088;&#1086;&#1089;&#1083;&#1072;&#1074;%20&#1052;&#1091;&#1076;&#1088;&#1099;&#1081;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D:\&#1069;&#1082;&#1086;&#1085;&#1086;&#1084;&#1080;&#1082;&#1072;,%209-11%20&#1082;&#1083;.%20&#1055;&#1088;&#1072;&#1082;&#1090;&#1080;&#1082;&#1091;&#1084;\edu_ep\data\res\res95170750-0A01-000A-00B3-F4A18A27069D" TargetMode="External"/><Relationship Id="rId13" Type="http://schemas.openxmlformats.org/officeDocument/2006/relationships/hyperlink" Target="../&#1055;&#1077;&#1088;&#1089;&#1086;&#1085;&#1072;&#1083;&#1080;&#1080;/&#1052;&#1072;&#1085;%20&#1058;&#1086;&#1084;&#1072;&#1089;.doc" TargetMode="External"/><Relationship Id="rId3" Type="http://schemas.openxmlformats.org/officeDocument/2006/relationships/image" Target="file:///D:\&#1069;&#1082;&#1086;&#1085;&#1086;&#1084;&#1080;&#1082;&#1072;,%209-11%20&#1082;&#1083;.%20&#1055;&#1088;&#1072;&#1082;&#1090;&#1080;&#1082;&#1091;&#1084;\edu_ep\data\res\resCD2D5FA4-430E-4FC5-8913-11BCA3177307" TargetMode="External"/><Relationship Id="rId7" Type="http://schemas.openxmlformats.org/officeDocument/2006/relationships/image" Target="../media/image11.png"/><Relationship Id="rId12" Type="http://schemas.openxmlformats.org/officeDocument/2006/relationships/hyperlink" Target="../&#1055;&#1077;&#1088;&#1089;&#1086;&#1085;&#1072;&#1083;&#1080;&#1080;/&#1054;&#1088;&#1076;&#1080;&#1085;-&#1053;&#1072;&#1097;&#1086;&#1082;&#1080;&#1085;.do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&#1069;&#1082;&#1086;&#1085;&#1086;&#1084;&#1080;&#1082;&#1072;,%209-11%20&#1082;&#1083;.%20&#1055;&#1088;&#1072;&#1082;&#1090;&#1080;&#1082;&#1091;&#1084;\edu_ep\data\res\res771D9D66-0A01-000A-0149-FCC81B73DC66" TargetMode="External"/><Relationship Id="rId11" Type="http://schemas.openxmlformats.org/officeDocument/2006/relationships/hyperlink" Target="../&#1055;&#1077;&#1088;&#1089;&#1086;&#1085;&#1072;&#1083;&#1080;&#1080;/&#1055;&#1086;&#1089;&#1086;&#1096;&#1082;&#1086;&#1074;.doc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3.wmf"/><Relationship Id="rId4" Type="http://schemas.openxmlformats.org/officeDocument/2006/relationships/slide" Target="slide9.xml"/><Relationship Id="rId9" Type="http://schemas.openxmlformats.org/officeDocument/2006/relationships/hyperlink" Target="../&#1055;&#1077;&#1088;&#1089;&#1086;&#1085;&#1072;&#1083;&#1080;&#1080;/&#1050;&#1086;&#1083;&#1100;&#1073;&#1077;&#1088;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51050" y="4005263"/>
            <a:ext cx="5256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kumimoji="0" lang="ru-RU" sz="4400" b="1">
              <a:solidFill>
                <a:schemeClr val="tx2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27088" y="4292600"/>
            <a:ext cx="780732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4758" dir="678596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marL="1608138" indent="-1608138" algn="ctr">
              <a:buFont typeface="Wingdings" pitchFamily="2" charset="2"/>
              <a:buNone/>
            </a:pPr>
            <a:r>
              <a:rPr kumimoji="0" lang="ru-RU" sz="4400">
                <a:solidFill>
                  <a:schemeClr val="tx2"/>
                </a:solidFill>
                <a:latin typeface="Tahoma" pitchFamily="34" charset="0"/>
              </a:rPr>
              <a:t>Урок 1. Что такое экономика.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549275"/>
            <a:ext cx="91440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77251" dir="567739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marL="609600" indent="-609600" algn="ctr">
              <a:buFont typeface="Wingdings" pitchFamily="2" charset="2"/>
              <a:buNone/>
            </a:pPr>
            <a:r>
              <a:rPr kumimoji="0" lang="ru-RU" sz="5400" b="1">
                <a:solidFill>
                  <a:schemeClr val="tx2"/>
                </a:solidFill>
              </a:rPr>
              <a:t>Тема:</a:t>
            </a:r>
            <a:r>
              <a:rPr kumimoji="0" lang="ru-RU" sz="5400" b="1">
                <a:solidFill>
                  <a:srgbClr val="EEDBF9"/>
                </a:solidFill>
              </a:rPr>
              <a:t> Главные вопросы экономики.</a:t>
            </a:r>
          </a:p>
        </p:txBody>
      </p:sp>
      <p:sp>
        <p:nvSpPr>
          <p:cNvPr id="2062" name="AutoShape 14">
            <a:hlinkClick r:id="rId3" action="ppaction://hlinkpres?slideindex=2&amp;slidetitle=Оглавление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576263" cy="692150"/>
          </a:xfrm>
          <a:prstGeom prst="actionButtonHom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075_3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FBB7"/>
              </a:clrFrom>
              <a:clrTo>
                <a:srgbClr val="C0FBB7">
                  <a:alpha val="0"/>
                </a:srgbClr>
              </a:clrTo>
            </a:clrChange>
          </a:blip>
          <a:srcRect l="6555" t="5956"/>
          <a:stretch>
            <a:fillRect/>
          </a:stretch>
        </p:blipFill>
        <p:spPr bwMode="auto">
          <a:xfrm>
            <a:off x="0" y="2671763"/>
            <a:ext cx="5545138" cy="4186237"/>
          </a:xfrm>
          <a:prstGeom prst="rect">
            <a:avLst/>
          </a:prstGeom>
          <a:noFill/>
        </p:spPr>
      </p:pic>
      <p:pic>
        <p:nvPicPr>
          <p:cNvPr id="73736" name="Picture 8" descr="075_3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FCB8"/>
              </a:clrFrom>
              <a:clrTo>
                <a:srgbClr val="C1FCB8">
                  <a:alpha val="0"/>
                </a:srgbClr>
              </a:clrTo>
            </a:clrChange>
          </a:blip>
          <a:srcRect l="11014" t="5956" r="6555"/>
          <a:stretch>
            <a:fillRect/>
          </a:stretch>
        </p:blipFill>
        <p:spPr bwMode="auto">
          <a:xfrm>
            <a:off x="4427538" y="2700338"/>
            <a:ext cx="4716462" cy="4157662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763713" y="228600"/>
            <a:ext cx="7227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kumimoji="0" lang="ru-RU" sz="5400" b="1">
                <a:solidFill>
                  <a:schemeClr val="tx2"/>
                </a:solidFill>
              </a:rPr>
              <a:t>Меркантилисты.</a:t>
            </a:r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1908175" y="1412875"/>
            <a:ext cx="7056438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19578596" algn="ctr" rotWithShape="0">
                    <a:schemeClr val="tx2">
                      <a:alpha val="80000"/>
                    </a:schemeClr>
                  </a:outerShdw>
                </a:effectLst>
                <a:latin typeface="Arial"/>
                <a:cs typeface="Arial"/>
              </a:rPr>
              <a:t>Ограничение ввоза товара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19578596" algn="ctr" rotWithShape="0">
                    <a:schemeClr val="tx2">
                      <a:alpha val="80000"/>
                    </a:schemeClr>
                  </a:outerShdw>
                </a:effectLst>
                <a:latin typeface="Arial"/>
                <a:cs typeface="Arial"/>
              </a:rPr>
              <a:t> и вывоза денег и золота -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19578596" algn="ctr" rotWithShape="0">
                    <a:schemeClr val="tx2">
                      <a:alpha val="80000"/>
                    </a:schemeClr>
                  </a:outerShdw>
                </a:effectLst>
                <a:latin typeface="Arial"/>
                <a:cs typeface="Arial"/>
              </a:rPr>
              <a:t>политика                                         .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4140200" y="2997200"/>
            <a:ext cx="4535488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0800" algn="ctr" rotWithShape="0">
                    <a:schemeClr val="tx2"/>
                  </a:outerShdw>
                </a:effectLst>
                <a:latin typeface="Arial"/>
                <a:cs typeface="Arial"/>
              </a:rPr>
              <a:t>протэкционизма</a:t>
            </a:r>
          </a:p>
        </p:txBody>
      </p:sp>
      <p:sp>
        <p:nvSpPr>
          <p:cNvPr id="737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20713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913"/>
            <a:ext cx="7086600" cy="1079500"/>
          </a:xfrm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5400" b="1"/>
              <a:t>Физиократы.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89138"/>
            <a:ext cx="7200900" cy="46799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ru-RU" sz="4400">
                <a:solidFill>
                  <a:schemeClr val="bg2"/>
                </a:solidFill>
              </a:rPr>
              <a:t> </a:t>
            </a:r>
            <a:r>
              <a:rPr lang="ru-RU" sz="4400" b="1">
                <a:solidFill>
                  <a:schemeClr val="bg2"/>
                </a:solidFill>
              </a:rPr>
              <a:t>Франсуа Кенэ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4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ru-RU" sz="4400" b="1">
                <a:solidFill>
                  <a:schemeClr val="bg2"/>
                </a:solidFill>
              </a:rPr>
              <a:t> Жан Батист Сэй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4400" b="1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ru-RU" sz="4400" b="1">
                <a:solidFill>
                  <a:schemeClr val="bg2"/>
                </a:solidFill>
              </a:rPr>
              <a:t> Анн Робер Жак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4400" b="1">
                <a:solidFill>
                  <a:schemeClr val="bg2"/>
                </a:solidFill>
              </a:rPr>
              <a:t> Тюрго</a:t>
            </a:r>
          </a:p>
        </p:txBody>
      </p:sp>
      <p:pic>
        <p:nvPicPr>
          <p:cNvPr id="16392" name="Picture 8" descr="D:\Экономика, 9-11 кл. Практикум\edu_ep\data\res\resC9D5405E-50E5-4B01-B977-B92B963391E5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227763" y="1412875"/>
            <a:ext cx="1435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:\Экономика, 9-11 кл. Практикум\edu_ep\data\res\resA3E512E1-87FF-41A5-84A4-AE7FCD22EAD5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747000" y="2636838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D:\Экономика, 9-11 кл. Практикум\edu_ep\data\res\res92258D2B-0A01-000A-0160-19AEB31054F5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877050" y="5080000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HH00546_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4724400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96" name="Picture 12" descr="HH00546_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3357563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97" name="Picture 13" descr="HH00546_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1844675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J0148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7086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kumimoji="0" lang="ru-RU" sz="5400" b="1">
                <a:solidFill>
                  <a:schemeClr val="tx2"/>
                </a:solidFill>
              </a:rPr>
              <a:t>Физиократы.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3600450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25000">
                      <a:srgbClr val="0087E6"/>
                    </a:gs>
                    <a:gs pos="75000">
                      <a:srgbClr val="21D6E0"/>
                    </a:gs>
                    <a:gs pos="100000">
                      <a:srgbClr val="03D4A8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Физио -</a:t>
            </a:r>
          </a:p>
          <a:p>
            <a:pPr algn="ctr"/>
            <a:r>
              <a:rPr lang="ru-RU" sz="4400" b="1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/>
                    </a:gs>
                    <a:gs pos="25000">
                      <a:srgbClr val="0087E6"/>
                    </a:gs>
                    <a:gs pos="75000">
                      <a:srgbClr val="21D6E0"/>
                    </a:gs>
                    <a:gs pos="100000">
                      <a:srgbClr val="03D4A8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Кратос -</a:t>
            </a:r>
          </a:p>
        </p:txBody>
      </p:sp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>
            <a:off x="4140200" y="1412875"/>
            <a:ext cx="37449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latin typeface="Arial"/>
                <a:cs typeface="Arial"/>
              </a:rPr>
              <a:t>природа</a:t>
            </a:r>
          </a:p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latin typeface="Arial"/>
                <a:cs typeface="Arial"/>
              </a:rPr>
              <a:t>власть</a:t>
            </a:r>
          </a:p>
        </p:txBody>
      </p:sp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0" y="4941888"/>
            <a:ext cx="89646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 Источник богатства страны -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труд земледельца.</a:t>
            </a:r>
          </a:p>
        </p:txBody>
      </p:sp>
      <p:sp>
        <p:nvSpPr>
          <p:cNvPr id="7476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24613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 animBg="1"/>
      <p:bldP spid="747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200900" cy="1471613"/>
          </a:xfrm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800" b="1"/>
              <a:t>«Отец» экономической науки.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628775"/>
            <a:ext cx="3168650" cy="23764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Смит Адам</a:t>
            </a:r>
          </a:p>
          <a:p>
            <a:pPr marL="0" indent="0">
              <a:buFont typeface="Wingdings" pitchFamily="2" charset="2"/>
              <a:buNone/>
            </a:pPr>
            <a:r>
              <a:rPr lang="ru-RU" sz="4000" b="1" i="1">
                <a:solidFill>
                  <a:schemeClr val="bg2"/>
                </a:solidFill>
              </a:rPr>
              <a:t>Adam Smith</a:t>
            </a:r>
            <a:r>
              <a:rPr lang="ru-RU" sz="4000" b="1">
                <a:solidFill>
                  <a:schemeClr val="bg2"/>
                </a:solidFill>
              </a:rPr>
              <a:t/>
            </a:r>
            <a:br>
              <a:rPr lang="ru-RU" sz="4000" b="1">
                <a:solidFill>
                  <a:schemeClr val="bg2"/>
                </a:solidFill>
              </a:rPr>
            </a:br>
            <a:r>
              <a:rPr lang="ru-RU" sz="4000" b="1">
                <a:solidFill>
                  <a:schemeClr val="bg2"/>
                </a:solidFill>
              </a:rPr>
              <a:t>1723 – 1790</a:t>
            </a:r>
          </a:p>
        </p:txBody>
      </p:sp>
      <p:pic>
        <p:nvPicPr>
          <p:cNvPr id="45060" name="Picture 4" descr="D:\Экономика, 9-11 кл. Практикум\edu_ep\data\res\res92258C08-0A01-000A-003E-AEF54809EAC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729413" y="1557338"/>
            <a:ext cx="24145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2000" y="6424613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63" name="Picture 7" descr="HH00546_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949950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0" y="3716338"/>
            <a:ext cx="795655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 Богатство страны -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в производстве 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распределении продукта.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7086600" cy="679450"/>
          </a:xfrm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000" b="1"/>
              <a:t>Два значения.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773238"/>
            <a:ext cx="7956550" cy="165576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b="1">
                <a:solidFill>
                  <a:schemeClr val="bg2"/>
                </a:solidFill>
              </a:rPr>
              <a:t>Способ организации </a:t>
            </a:r>
            <a:r>
              <a:rPr lang="ru-RU" b="1" u="sng">
                <a:solidFill>
                  <a:schemeClr val="bg2"/>
                </a:solidFill>
                <a:hlinkClick r:id="rId2" action="ppaction://hlinksldjump"/>
              </a:rPr>
              <a:t>деятельности</a:t>
            </a:r>
            <a:r>
              <a:rPr lang="ru-RU" b="1">
                <a:solidFill>
                  <a:schemeClr val="bg2"/>
                </a:solidFill>
              </a:rPr>
              <a:t> людей, направленной на создание </a:t>
            </a:r>
            <a:r>
              <a:rPr lang="ru-RU" b="1" u="sng">
                <a:solidFill>
                  <a:schemeClr val="bg2"/>
                </a:solidFill>
                <a:hlinkClick r:id="rId3" action="ppaction://hlinksldjump"/>
              </a:rPr>
              <a:t>благ</a:t>
            </a:r>
            <a:r>
              <a:rPr lang="ru-RU" b="1">
                <a:solidFill>
                  <a:schemeClr val="bg2"/>
                </a:solidFill>
              </a:rPr>
              <a:t>, необходимых для потребления.</a:t>
            </a:r>
          </a:p>
        </p:txBody>
      </p:sp>
      <p:pic>
        <p:nvPicPr>
          <p:cNvPr id="20488" name="Picture 8" descr="J0101865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1908175" y="3500438"/>
            <a:ext cx="2222500" cy="3357562"/>
          </a:xfrm>
        </p:spPr>
      </p:pic>
      <p:pic>
        <p:nvPicPr>
          <p:cNvPr id="20489" name="Picture 9" descr="J0202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429000"/>
            <a:ext cx="3657600" cy="2432050"/>
          </a:xfrm>
          <a:prstGeom prst="rect">
            <a:avLst/>
          </a:prstGeom>
          <a:noFill/>
        </p:spPr>
      </p:pic>
      <p:sp>
        <p:nvSpPr>
          <p:cNvPr id="20490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BackPrevious">
            <a:avLst/>
          </a:prstGeom>
          <a:solidFill>
            <a:srgbClr val="CCFFCC">
              <a:alpha val="8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763713" y="1052513"/>
            <a:ext cx="7086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84217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kumimoji="0" lang="ru-RU" sz="4000" b="1">
                <a:solidFill>
                  <a:schemeClr val="tx2"/>
                </a:solidFill>
              </a:rPr>
              <a:t>Экономика – это: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88175" cy="23368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5000" b="1"/>
              <a:t>Деятельность – труд в какой – либо области.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4941888"/>
            <a:ext cx="2592387" cy="11509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>
                <a:solidFill>
                  <a:schemeClr val="bg2"/>
                </a:solidFill>
              </a:rPr>
              <a:t>С использованием умственных способностей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95513" y="3573463"/>
            <a:ext cx="2663825" cy="1368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Умственная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3492500" y="2349500"/>
            <a:ext cx="1511300" cy="12239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435600" y="2349500"/>
            <a:ext cx="1584325" cy="11525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45791" dir="8778596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011863" y="3573463"/>
            <a:ext cx="2663825" cy="1368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Физическая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011863" y="5013325"/>
            <a:ext cx="2663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 i="1">
                <a:solidFill>
                  <a:schemeClr val="bg2"/>
                </a:solidFill>
              </a:rPr>
              <a:t>С использованием физических способностей</a:t>
            </a:r>
          </a:p>
        </p:txBody>
      </p:sp>
      <p:sp>
        <p:nvSpPr>
          <p:cNvPr id="23568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53188"/>
            <a:ext cx="647700" cy="404812"/>
          </a:xfrm>
          <a:prstGeom prst="actionButtonBackPrevious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4" grpId="0" build="p"/>
      <p:bldP spid="23557" grpId="0" animBg="1"/>
      <p:bldP spid="23559" grpId="0" animBg="1"/>
      <p:bldP spid="23560" grpId="0" animBg="1"/>
      <p:bldP spid="23561" grpId="0" animBg="1"/>
      <p:bldP spid="235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88175" cy="1760538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Блага – все, что ценится людьми.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4797425"/>
            <a:ext cx="2592387" cy="1150938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i="1">
                <a:solidFill>
                  <a:schemeClr val="bg2"/>
                </a:solidFill>
              </a:rPr>
              <a:t>    Созданные природой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08175" y="3429000"/>
            <a:ext cx="3455988" cy="1368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Природные</a:t>
            </a:r>
          </a:p>
          <a:p>
            <a:pPr algn="ctr"/>
            <a:r>
              <a:rPr lang="ru-RU" sz="3600" b="1">
                <a:solidFill>
                  <a:schemeClr val="bg2"/>
                </a:solidFill>
              </a:rPr>
              <a:t> (да</a:t>
            </a:r>
            <a:r>
              <a:rPr lang="ru-RU" sz="3600" b="1">
                <a:solidFill>
                  <a:schemeClr val="bg2"/>
                </a:solidFill>
                <a:cs typeface="Times New Roman" pitchFamily="18" charset="0"/>
              </a:rPr>
              <a:t>́</a:t>
            </a:r>
            <a:r>
              <a:rPr lang="ru-RU" sz="3600" b="1">
                <a:solidFill>
                  <a:schemeClr val="bg2"/>
                </a:solidFill>
              </a:rPr>
              <a:t>ровые)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492500" y="2133600"/>
            <a:ext cx="1439863" cy="1295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724525" y="2133600"/>
            <a:ext cx="1295400" cy="12239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81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651500" y="3429000"/>
            <a:ext cx="3313113" cy="1368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Экономические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011863" y="4868863"/>
            <a:ext cx="2663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 i="1">
                <a:solidFill>
                  <a:schemeClr val="bg2"/>
                </a:solidFill>
              </a:rPr>
              <a:t>    </a:t>
            </a:r>
            <a:r>
              <a:rPr kumimoji="0" lang="ru-RU" sz="2800" i="1">
                <a:solidFill>
                  <a:schemeClr val="bg2"/>
                </a:solidFill>
              </a:rPr>
              <a:t>Созданные человеком</a:t>
            </a:r>
          </a:p>
        </p:txBody>
      </p:sp>
      <p:sp>
        <p:nvSpPr>
          <p:cNvPr id="29706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496300" y="6453188"/>
            <a:ext cx="647700" cy="404812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165850"/>
            <a:ext cx="576263" cy="692150"/>
          </a:xfrm>
          <a:prstGeom prst="actionButtonHom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  <p:bldP spid="29701" grpId="0" animBg="1"/>
      <p:bldP spid="29702" grpId="0" animBg="1"/>
      <p:bldP spid="29703" grpId="0" animBg="1"/>
      <p:bldP spid="29704" grpId="0" animBg="1"/>
      <p:bldP spid="297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Два значения.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16113"/>
            <a:ext cx="7956550" cy="187325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AutoNum type="arabicPeriod" startAt="2"/>
            </a:pPr>
            <a:r>
              <a:rPr lang="ru-RU" b="1">
                <a:solidFill>
                  <a:schemeClr val="bg2"/>
                </a:solidFill>
              </a:rPr>
              <a:t>Наука, изучающая поведение участников процесса хозяйственной деятельности.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457575"/>
            <a:ext cx="6408737" cy="3400425"/>
          </a:xfrm>
          <a:prstGeom prst="rect">
            <a:avLst/>
          </a:prstGeom>
          <a:noFill/>
        </p:spPr>
      </p:pic>
      <p:sp>
        <p:nvSpPr>
          <p:cNvPr id="563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381750"/>
            <a:ext cx="792162" cy="47625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64758" dir="678596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Участники экономической жизни.</a:t>
            </a:r>
          </a:p>
        </p:txBody>
      </p:sp>
      <p:pic>
        <p:nvPicPr>
          <p:cNvPr id="30725" name="Picture 5" descr="J0101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1484313"/>
            <a:ext cx="2001837" cy="3024187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2190750" cy="2447925"/>
          </a:xfrm>
          <a:prstGeom prst="rect">
            <a:avLst/>
          </a:prstGeom>
          <a:noFill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822825"/>
            <a:ext cx="3024187" cy="2035175"/>
          </a:xfrm>
          <a:prstGeom prst="rect">
            <a:avLst/>
          </a:prstGeom>
          <a:noFill/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916238" y="2997200"/>
            <a:ext cx="2663825" cy="129698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hlinkClick r:id="rId5" action="ppaction://hlinksldjump"/>
              </a:rPr>
              <a:t>РЫНОК</a:t>
            </a:r>
            <a:endParaRPr lang="ru-RU" sz="2800" b="1"/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 rot="10800000" flipH="1" flipV="1">
            <a:off x="1835150" y="1628775"/>
            <a:ext cx="5473700" cy="744538"/>
          </a:xfrm>
          <a:prstGeom prst="notchedRightArrow">
            <a:avLst>
              <a:gd name="adj1" fmla="val 50000"/>
              <a:gd name="adj2" fmla="val 183795"/>
            </a:avLst>
          </a:prstGeom>
          <a:solidFill>
            <a:srgbClr val="FFFF99">
              <a:alpha val="80000"/>
            </a:srgbClr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30760" name="AutoShape 40"/>
          <p:cNvSpPr>
            <a:spLocks noChangeArrowheads="1"/>
          </p:cNvSpPr>
          <p:nvPr/>
        </p:nvSpPr>
        <p:spPr bwMode="auto">
          <a:xfrm rot="21586294" flipH="1">
            <a:off x="1690688" y="2203450"/>
            <a:ext cx="5614987" cy="744538"/>
          </a:xfrm>
          <a:prstGeom prst="notchedRightArrow">
            <a:avLst>
              <a:gd name="adj1" fmla="val 50000"/>
              <a:gd name="adj2" fmla="val 188539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1" name="AutoShape 41"/>
          <p:cNvSpPr>
            <a:spLocks noChangeArrowheads="1"/>
          </p:cNvSpPr>
          <p:nvPr/>
        </p:nvSpPr>
        <p:spPr bwMode="auto">
          <a:xfrm rot="10800000" flipH="1" flipV="1">
            <a:off x="1682750" y="2925763"/>
            <a:ext cx="1477963" cy="744537"/>
          </a:xfrm>
          <a:prstGeom prst="notchedRightArrow">
            <a:avLst>
              <a:gd name="adj1" fmla="val 50000"/>
              <a:gd name="adj2" fmla="val 49627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2" name="AutoShape 42"/>
          <p:cNvSpPr>
            <a:spLocks noChangeArrowheads="1"/>
          </p:cNvSpPr>
          <p:nvPr/>
        </p:nvSpPr>
        <p:spPr bwMode="auto">
          <a:xfrm rot="10858572" flipV="1">
            <a:off x="1619250" y="3573463"/>
            <a:ext cx="1517650" cy="744537"/>
          </a:xfrm>
          <a:prstGeom prst="notchedRightArrow">
            <a:avLst>
              <a:gd name="adj1" fmla="val 50000"/>
              <a:gd name="adj2" fmla="val 50960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3" name="AutoShape 43"/>
          <p:cNvSpPr>
            <a:spLocks noChangeArrowheads="1"/>
          </p:cNvSpPr>
          <p:nvPr/>
        </p:nvSpPr>
        <p:spPr bwMode="auto">
          <a:xfrm rot="13397093" flipH="1" flipV="1">
            <a:off x="901700" y="4392613"/>
            <a:ext cx="2533650" cy="792162"/>
          </a:xfrm>
          <a:prstGeom prst="notchedRightArrow">
            <a:avLst>
              <a:gd name="adj1" fmla="val 50000"/>
              <a:gd name="adj2" fmla="val 79960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4" name="AutoShape 44"/>
          <p:cNvSpPr>
            <a:spLocks noChangeArrowheads="1"/>
          </p:cNvSpPr>
          <p:nvPr/>
        </p:nvSpPr>
        <p:spPr bwMode="auto">
          <a:xfrm rot="2524447" flipH="1">
            <a:off x="-195263" y="4862513"/>
            <a:ext cx="3759201" cy="744537"/>
          </a:xfrm>
          <a:prstGeom prst="notchedRightArrow">
            <a:avLst>
              <a:gd name="adj1" fmla="val 50000"/>
              <a:gd name="adj2" fmla="val 126226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 rot="8607358" flipV="1">
            <a:off x="5364163" y="4508500"/>
            <a:ext cx="2320925" cy="744538"/>
          </a:xfrm>
          <a:prstGeom prst="notchedRightArrow">
            <a:avLst>
              <a:gd name="adj1" fmla="val 50000"/>
              <a:gd name="adj2" fmla="val 77932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6" name="AutoShape 46"/>
          <p:cNvSpPr>
            <a:spLocks noChangeArrowheads="1"/>
          </p:cNvSpPr>
          <p:nvPr/>
        </p:nvSpPr>
        <p:spPr bwMode="auto">
          <a:xfrm rot="-2288232">
            <a:off x="5076825" y="4868863"/>
            <a:ext cx="4392613" cy="744537"/>
          </a:xfrm>
          <a:prstGeom prst="notchedRightArrow">
            <a:avLst>
              <a:gd name="adj1" fmla="val 50000"/>
              <a:gd name="adj2" fmla="val 147495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7" name="AutoShape 47"/>
          <p:cNvSpPr>
            <a:spLocks noChangeArrowheads="1"/>
          </p:cNvSpPr>
          <p:nvPr/>
        </p:nvSpPr>
        <p:spPr bwMode="auto">
          <a:xfrm rot="10767927" flipV="1">
            <a:off x="5364163" y="2924175"/>
            <a:ext cx="2282825" cy="744538"/>
          </a:xfrm>
          <a:prstGeom prst="notchedRightArrow">
            <a:avLst>
              <a:gd name="adj1" fmla="val 50000"/>
              <a:gd name="adj2" fmla="val 76652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8" name="AutoShape 48"/>
          <p:cNvSpPr>
            <a:spLocks noChangeArrowheads="1"/>
          </p:cNvSpPr>
          <p:nvPr/>
        </p:nvSpPr>
        <p:spPr bwMode="auto">
          <a:xfrm>
            <a:off x="5580063" y="3573463"/>
            <a:ext cx="2016125" cy="720725"/>
          </a:xfrm>
          <a:prstGeom prst="notchedRightArrow">
            <a:avLst>
              <a:gd name="adj1" fmla="val 50000"/>
              <a:gd name="adj2" fmla="val 69934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69" name="AutoShape 49"/>
          <p:cNvSpPr>
            <a:spLocks noChangeArrowheads="1"/>
          </p:cNvSpPr>
          <p:nvPr/>
        </p:nvSpPr>
        <p:spPr bwMode="auto">
          <a:xfrm rot="5759451" flipV="1">
            <a:off x="2675731" y="4749007"/>
            <a:ext cx="1800225" cy="744538"/>
          </a:xfrm>
          <a:prstGeom prst="notchedRightArrow">
            <a:avLst>
              <a:gd name="adj1" fmla="val 50000"/>
              <a:gd name="adj2" fmla="val 60448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71" name="AutoShape 51"/>
          <p:cNvSpPr>
            <a:spLocks noChangeArrowheads="1"/>
          </p:cNvSpPr>
          <p:nvPr/>
        </p:nvSpPr>
        <p:spPr bwMode="auto">
          <a:xfrm rot="15525084">
            <a:off x="3520281" y="4675982"/>
            <a:ext cx="1946275" cy="744538"/>
          </a:xfrm>
          <a:prstGeom prst="notchedRightArrow">
            <a:avLst>
              <a:gd name="adj1" fmla="val 50000"/>
              <a:gd name="adj2" fmla="val 65352"/>
            </a:avLst>
          </a:prstGeom>
          <a:solidFill>
            <a:srgbClr val="FFFF99">
              <a:alpha val="80000"/>
            </a:srgb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3492500" y="177165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Трудовая сила</a:t>
            </a:r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 rot="2729102">
            <a:off x="1458118" y="4453732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Налоги</a:t>
            </a: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 rot="-2147181">
            <a:off x="6043613" y="4579938"/>
            <a:ext cx="121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Налоги</a:t>
            </a:r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2843213" y="23495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Заработная плата …</a:t>
            </a:r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 rot="2562072">
            <a:off x="0" y="501332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Социальные гарантии</a:t>
            </a:r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 rot="-2305961">
            <a:off x="5773738" y="4860925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Лицензии, дотации …</a:t>
            </a: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5867400" y="3068638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Деньги</a:t>
            </a:r>
          </a:p>
        </p:txBody>
      </p:sp>
      <p:sp>
        <p:nvSpPr>
          <p:cNvPr id="30780" name="Rectangle 60"/>
          <p:cNvSpPr>
            <a:spLocks noChangeArrowheads="1"/>
          </p:cNvSpPr>
          <p:nvPr/>
        </p:nvSpPr>
        <p:spPr bwMode="auto">
          <a:xfrm rot="4731277">
            <a:off x="3736975" y="4773613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Политика</a:t>
            </a:r>
          </a:p>
        </p:txBody>
      </p: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1692275" y="3716338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Товары</a:t>
            </a:r>
          </a:p>
        </p:txBody>
      </p:sp>
      <p:sp>
        <p:nvSpPr>
          <p:cNvPr id="30782" name="Rectangle 62"/>
          <p:cNvSpPr>
            <a:spLocks noChangeArrowheads="1"/>
          </p:cNvSpPr>
          <p:nvPr/>
        </p:nvSpPr>
        <p:spPr bwMode="auto">
          <a:xfrm>
            <a:off x="5867400" y="3716338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Товары</a:t>
            </a:r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 rot="16580101">
            <a:off x="2971006" y="4885532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Налоги</a:t>
            </a:r>
          </a:p>
        </p:txBody>
      </p:sp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1763713" y="3068638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Деньги</a:t>
            </a:r>
          </a:p>
        </p:txBody>
      </p:sp>
      <p:sp>
        <p:nvSpPr>
          <p:cNvPr id="30785" name="AutoShape 6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20713"/>
            <a:ext cx="755650" cy="476250"/>
          </a:xfrm>
          <a:prstGeom prst="actionButtonHelp">
            <a:avLst/>
          </a:prstGeom>
          <a:solidFill>
            <a:schemeClr val="bg1">
              <a:alpha val="8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0"/>
                                        <p:tgtEl>
                                          <p:spTgt spid="3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40" grpId="0" animBg="1"/>
      <p:bldP spid="30759" grpId="1" animBg="1"/>
      <p:bldP spid="30760" grpId="0" animBg="1"/>
      <p:bldP spid="30761" grpId="0" animBg="1"/>
      <p:bldP spid="30762" grpId="0" animBg="1"/>
      <p:bldP spid="30763" grpId="0" uiExpand="1" build="allAtOnce" animBg="1"/>
      <p:bldP spid="30764" grpId="0" animBg="1"/>
      <p:bldP spid="30765" grpId="0" uiExpand="1" build="allAtOnce" animBg="1"/>
      <p:bldP spid="30767" grpId="0" animBg="1"/>
      <p:bldP spid="30768" grpId="0" animBg="1"/>
      <p:bldP spid="30769" grpId="0" animBg="1"/>
      <p:bldP spid="30771" grpId="0" animBg="1"/>
      <p:bldP spid="30772" grpId="0"/>
      <p:bldP spid="30774" grpId="0"/>
      <p:bldP spid="30775" grpId="0"/>
      <p:bldP spid="30776" grpId="0"/>
      <p:bldP spid="30779" grpId="0"/>
      <p:bldP spid="30780" grpId="0"/>
      <p:bldP spid="30781" grpId="0"/>
      <p:bldP spid="30782" grpId="0"/>
      <p:bldP spid="3078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4800" b="1"/>
              <a:t>Виды рынков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989138"/>
            <a:ext cx="3240087" cy="11525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Потребительских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товаров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989138"/>
            <a:ext cx="4140200" cy="10080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Факторов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производства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3276600" y="1268413"/>
            <a:ext cx="1366838" cy="7207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795963" y="1268413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211638" y="6597650"/>
            <a:ext cx="4932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b="1"/>
              <a:t>Более  подробно : урок 2 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835150" y="3068638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b="1" i="1">
                <a:solidFill>
                  <a:schemeClr val="bg2"/>
                </a:solidFill>
              </a:rPr>
              <a:t>– </a:t>
            </a:r>
            <a:r>
              <a:rPr kumimoji="0" lang="ru-RU" sz="2800" b="1" i="1">
                <a:solidFill>
                  <a:schemeClr val="bg2"/>
                </a:solidFill>
              </a:rPr>
              <a:t>благ,</a:t>
            </a:r>
          </a:p>
          <a:p>
            <a:pPr algn="ctr"/>
            <a:r>
              <a:rPr kumimoji="0" lang="ru-RU" sz="2800" b="1" i="1">
                <a:solidFill>
                  <a:schemeClr val="bg2"/>
                </a:solidFill>
              </a:rPr>
              <a:t>непосредственно потребляемых людьми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5472113" y="3068638"/>
            <a:ext cx="3671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2800" b="1" i="1">
                <a:solidFill>
                  <a:schemeClr val="bg2"/>
                </a:solidFill>
              </a:rPr>
              <a:t>– ресурсов,</a:t>
            </a:r>
          </a:p>
          <a:p>
            <a:pPr algn="ctr"/>
            <a:r>
              <a:rPr kumimoji="0" lang="ru-RU" sz="2800" b="1" i="1">
                <a:solidFill>
                  <a:schemeClr val="bg2"/>
                </a:solidFill>
              </a:rPr>
              <a:t> с помощью которых можно организовать производство благ</a:t>
            </a:r>
          </a:p>
        </p:txBody>
      </p:sp>
      <p:sp>
        <p:nvSpPr>
          <p:cNvPr id="399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381750"/>
            <a:ext cx="792162" cy="47625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 uiExpand="1" build="p"/>
      <p:bldP spid="39943" grpId="0" animBg="1"/>
      <p:bldP spid="39944" grpId="0" animBg="1"/>
      <p:bldP spid="39953" grpId="0"/>
      <p:bldP spid="399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Что такое экономика.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763713" y="1700213"/>
            <a:ext cx="69850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609600" indent="-609600">
              <a:buFont typeface="Wingdings" pitchFamily="2" charset="2"/>
              <a:buNone/>
            </a:pP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Происхождение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экономики</a:t>
            </a:r>
            <a:r>
              <a:rPr kumimoji="0" lang="ru-RU" sz="4400" b="1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835150" y="2997200"/>
            <a:ext cx="73088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609600" indent="-609600">
              <a:buFont typeface="Wingdings" pitchFamily="2" charset="2"/>
              <a:buNone/>
            </a:pP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Участники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экономической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жизни</a:t>
            </a:r>
            <a:r>
              <a:rPr kumimoji="0" lang="ru-RU" sz="4400" b="1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835150" y="4365625"/>
            <a:ext cx="69135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609600" indent="-609600">
              <a:buFont typeface="Wingdings" pitchFamily="2" charset="2"/>
              <a:buNone/>
            </a:pP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Проблемы</a:t>
            </a:r>
            <a:r>
              <a:rPr kumimoji="0" lang="ru-RU" sz="4400" b="1">
                <a:solidFill>
                  <a:schemeClr val="bg2"/>
                </a:solidFill>
              </a:rPr>
              <a:t>,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исследуемые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экономической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наукой</a:t>
            </a:r>
            <a:r>
              <a:rPr kumimoji="0" lang="ru-RU" sz="4400" b="1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763713" y="5589588"/>
            <a:ext cx="69850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609600" indent="-609600">
              <a:buFont typeface="Wingdings" pitchFamily="2" charset="2"/>
              <a:buNone/>
            </a:pP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Домашнее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задание</a:t>
            </a:r>
            <a:r>
              <a:rPr kumimoji="0" lang="ru-RU" sz="4400" b="1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763713" y="2349500"/>
            <a:ext cx="6985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609600" indent="-609600">
              <a:buFont typeface="Wingdings" pitchFamily="2" charset="2"/>
              <a:buNone/>
            </a:pP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Два</a:t>
            </a:r>
            <a:r>
              <a:rPr kumimoji="0" lang="ru-RU" sz="4400" b="1">
                <a:solidFill>
                  <a:schemeClr val="bg2"/>
                </a:solidFill>
              </a:rPr>
              <a:t> </a:t>
            </a:r>
            <a:r>
              <a:rPr kumimoji="0" lang="ru-RU" sz="3800" b="1">
                <a:solidFill>
                  <a:schemeClr val="bg2"/>
                </a:solidFill>
                <a:latin typeface="Script MT Bold" pitchFamily="66" charset="0"/>
              </a:rPr>
              <a:t>значения</a:t>
            </a:r>
            <a:r>
              <a:rPr kumimoji="0" lang="ru-RU" sz="4400" b="1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7430" name="Picture 22" descr="WB01745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44675"/>
            <a:ext cx="952500" cy="381000"/>
          </a:xfrm>
          <a:prstGeom prst="rect">
            <a:avLst/>
          </a:prstGeom>
          <a:noFill/>
        </p:spPr>
      </p:pic>
      <p:pic>
        <p:nvPicPr>
          <p:cNvPr id="17431" name="Picture 23" descr="WB01745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805488"/>
            <a:ext cx="952500" cy="381000"/>
          </a:xfrm>
          <a:prstGeom prst="rect">
            <a:avLst/>
          </a:prstGeom>
          <a:noFill/>
        </p:spPr>
      </p:pic>
      <p:pic>
        <p:nvPicPr>
          <p:cNvPr id="17432" name="Picture 24" descr="WB01745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437063"/>
            <a:ext cx="952500" cy="381000"/>
          </a:xfrm>
          <a:prstGeom prst="rect">
            <a:avLst/>
          </a:prstGeom>
          <a:noFill/>
        </p:spPr>
      </p:pic>
      <p:pic>
        <p:nvPicPr>
          <p:cNvPr id="17433" name="Picture 25" descr="WB01745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41663"/>
            <a:ext cx="952500" cy="381000"/>
          </a:xfrm>
          <a:prstGeom prst="rect">
            <a:avLst/>
          </a:prstGeom>
          <a:noFill/>
        </p:spPr>
      </p:pic>
      <p:pic>
        <p:nvPicPr>
          <p:cNvPr id="17434" name="Picture 26" descr="WB01745_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92375"/>
            <a:ext cx="952500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1" grpId="0"/>
      <p:bldP spid="17422" grpId="0"/>
      <p:bldP spid="17423" grpId="0"/>
      <p:bldP spid="17424" grpId="0"/>
      <p:bldP spid="174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120900" y="4445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84217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kumimoji="0" lang="ru-RU" sz="4400" b="1">
                <a:solidFill>
                  <a:schemeClr val="tx2"/>
                </a:solidFill>
              </a:rPr>
              <a:t>Проблемы, исследуемые экономической наукой.</a:t>
            </a:r>
          </a:p>
        </p:txBody>
      </p:sp>
      <p:sp>
        <p:nvSpPr>
          <p:cNvPr id="6451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5229225"/>
            <a:ext cx="9144000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hlinkClick r:id="rId2" action="ppaction://hlinksldjump"/>
              </a:rPr>
              <a:t>М и к р о э к о н о м и к а.</a:t>
            </a:r>
            <a:r>
              <a:rPr lang="ru-RU" sz="3200" b="1"/>
              <a:t> 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-122238" y="5876925"/>
            <a:ext cx="2533651" cy="981075"/>
          </a:xfrm>
          <a:prstGeom prst="upArrow">
            <a:avLst>
              <a:gd name="adj1" fmla="val 65491"/>
              <a:gd name="adj2" fmla="val 4845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/>
              <a:t>Экономика</a:t>
            </a:r>
            <a:r>
              <a:rPr lang="ru-RU" sz="2400" b="1"/>
              <a:t> </a:t>
            </a:r>
          </a:p>
          <a:p>
            <a:pPr algn="ctr"/>
            <a:r>
              <a:rPr lang="ru-RU" sz="2600" b="1"/>
              <a:t>семьи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979613" y="5876925"/>
            <a:ext cx="3024187" cy="981075"/>
          </a:xfrm>
          <a:prstGeom prst="upArrow">
            <a:avLst>
              <a:gd name="adj1" fmla="val 54509"/>
              <a:gd name="adj2" fmla="val 4845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/>
              <a:t>Экономика</a:t>
            </a:r>
            <a:r>
              <a:rPr lang="ru-RU" sz="2400" b="1"/>
              <a:t> </a:t>
            </a:r>
          </a:p>
          <a:p>
            <a:pPr algn="ctr"/>
            <a:r>
              <a:rPr lang="ru-RU" sz="2600" b="1"/>
              <a:t>фирмы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-252413" y="3644900"/>
            <a:ext cx="2952751" cy="1552575"/>
          </a:xfrm>
          <a:prstGeom prst="upArrow">
            <a:avLst>
              <a:gd name="adj1" fmla="val 50000"/>
              <a:gd name="adj2" fmla="val 52134"/>
            </a:avLst>
          </a:prstGeom>
          <a:solidFill>
            <a:srgbClr val="A6E8A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365625" y="5876925"/>
            <a:ext cx="2798763" cy="981075"/>
          </a:xfrm>
          <a:prstGeom prst="upArrow">
            <a:avLst>
              <a:gd name="adj1" fmla="val 58278"/>
              <a:gd name="adj2" fmla="val 4845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300" b="1"/>
              <a:t>Экономика</a:t>
            </a:r>
            <a:r>
              <a:rPr lang="ru-RU" sz="2400" b="1"/>
              <a:t> </a:t>
            </a:r>
          </a:p>
          <a:p>
            <a:pPr algn="ctr"/>
            <a:r>
              <a:rPr lang="ru-RU" sz="2600" b="1"/>
              <a:t>рынков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6508750" y="5876925"/>
            <a:ext cx="3176588" cy="981075"/>
          </a:xfrm>
          <a:prstGeom prst="upArrow">
            <a:avLst>
              <a:gd name="adj1" fmla="val 52324"/>
              <a:gd name="adj2" fmla="val 4838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/>
              <a:t>Экономика</a:t>
            </a:r>
            <a:r>
              <a:rPr lang="ru-RU" sz="2400" b="1"/>
              <a:t> </a:t>
            </a:r>
          </a:p>
          <a:p>
            <a:pPr algn="ctr"/>
            <a:r>
              <a:rPr lang="ru-RU" sz="2600" b="1"/>
              <a:t>регионов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979613" y="3644900"/>
            <a:ext cx="2952750" cy="1552575"/>
          </a:xfrm>
          <a:prstGeom prst="upArrow">
            <a:avLst>
              <a:gd name="adj1" fmla="val 50000"/>
              <a:gd name="adj2" fmla="val 52134"/>
            </a:avLst>
          </a:prstGeom>
          <a:solidFill>
            <a:srgbClr val="A6E8A6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284663" y="3644900"/>
            <a:ext cx="2952750" cy="1552575"/>
          </a:xfrm>
          <a:prstGeom prst="upArrow">
            <a:avLst>
              <a:gd name="adj1" fmla="val 50000"/>
              <a:gd name="adj2" fmla="val 52134"/>
            </a:avLst>
          </a:prstGeom>
          <a:solidFill>
            <a:srgbClr val="A6E8A6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443663" y="3716338"/>
            <a:ext cx="2952750" cy="1481137"/>
          </a:xfrm>
          <a:prstGeom prst="upArrow">
            <a:avLst>
              <a:gd name="adj1" fmla="val 50000"/>
              <a:gd name="adj2" fmla="val 52134"/>
            </a:avLst>
          </a:prstGeom>
          <a:solidFill>
            <a:srgbClr val="A6E8A6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250825" y="40767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Безработица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948488" y="3933825"/>
            <a:ext cx="1979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</a:rPr>
              <a:t>Деньги и инфляция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005263"/>
            <a:ext cx="2160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</a:rPr>
              <a:t>Внешняя торговля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195513" y="4076700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2"/>
                </a:solidFill>
              </a:rPr>
              <a:t>Экономический рост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68638"/>
            <a:ext cx="9144000" cy="620712"/>
          </a:xfrm>
          <a:prstGeom prst="rect">
            <a:avLst/>
          </a:prstGeom>
          <a:solidFill>
            <a:srgbClr val="A6E8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2"/>
                </a:solidFill>
                <a:hlinkClick r:id="rId3" action="ppaction://hlinksldjump"/>
              </a:rPr>
              <a:t>М а к р о э к о н о м и к а</a:t>
            </a: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0" y="1773238"/>
            <a:ext cx="9144000" cy="1223962"/>
          </a:xfrm>
          <a:prstGeom prst="triangle">
            <a:avLst>
              <a:gd name="adj" fmla="val 50000"/>
            </a:avLst>
          </a:prstGeom>
          <a:solidFill>
            <a:srgbClr val="CCFFCC">
              <a:alpha val="8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2"/>
                </a:solidFill>
              </a:rPr>
              <a:t>Мировая экономика</a:t>
            </a:r>
          </a:p>
        </p:txBody>
      </p:sp>
      <p:sp>
        <p:nvSpPr>
          <p:cNvPr id="64532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20713"/>
            <a:ext cx="755650" cy="476250"/>
          </a:xfrm>
          <a:prstGeom prst="actionButtonHelp">
            <a:avLst/>
          </a:prstGeom>
          <a:solidFill>
            <a:schemeClr val="bg1">
              <a:alpha val="8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/>
      <p:bldP spid="64527" grpId="0"/>
      <p:bldP spid="64528" grpId="0"/>
      <p:bldP spid="64529" grpId="0"/>
      <p:bldP spid="64530" grpId="0" animBg="1"/>
      <p:bldP spid="645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BackPrevious">
            <a:avLst/>
          </a:prstGeom>
          <a:solidFill>
            <a:srgbClr val="CCFFCC">
              <a:alpha val="8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title"/>
          </p:nvPr>
        </p:nvSpPr>
        <p:spPr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М и к р о э к о н о м и к а.</a:t>
            </a: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2617788" y="1905000"/>
            <a:ext cx="6526212" cy="4114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3600" b="1">
                <a:solidFill>
                  <a:schemeClr val="bg2"/>
                </a:solidFill>
              </a:rPr>
              <a:t>Изучает экономическую  деятельность человека или семьи, отдельной фирмы, отдельного рынка или региона.</a:t>
            </a:r>
          </a:p>
        </p:txBody>
      </p: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867275"/>
            <a:ext cx="2700338" cy="1990725"/>
          </a:xfrm>
          <a:prstGeom prst="rect">
            <a:avLst/>
          </a:prstGeom>
          <a:noFill/>
        </p:spPr>
      </p:pic>
      <p:pic>
        <p:nvPicPr>
          <p:cNvPr id="4815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3027363" cy="3644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488" y="0"/>
            <a:ext cx="6767512" cy="1316038"/>
          </a:xfrm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r>
              <a:rPr kumimoji="1" lang="ru-RU" b="1"/>
              <a:t>М а к р о э к о н о м и к а</a:t>
            </a:r>
            <a:endParaRPr kumimoji="1" lang="ru-RU" b="1">
              <a:solidFill>
                <a:schemeClr val="bg2"/>
              </a:solidFill>
            </a:endParaRP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268538" y="1341438"/>
            <a:ext cx="6624637" cy="20161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3600" b="1">
                <a:solidFill>
                  <a:schemeClr val="bg2"/>
                </a:solidFill>
              </a:rPr>
              <a:t>Изучает процессы которые влияют на экономическую жизнь страны в целом.</a:t>
            </a:r>
          </a:p>
        </p:txBody>
      </p:sp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63950"/>
            <a:ext cx="5975350" cy="3194050"/>
          </a:xfrm>
          <a:prstGeom prst="rect">
            <a:avLst/>
          </a:prstGeom>
          <a:noFill/>
        </p:spPr>
      </p:pic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38863"/>
            <a:ext cx="611187" cy="719137"/>
          </a:xfrm>
          <a:prstGeom prst="actionButtonHelp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6000" b="1"/>
              <a:t>?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763713" y="1628775"/>
            <a:ext cx="68405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indent="36195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AutoNum type="arabicPeriod"/>
            </a:pPr>
            <a:r>
              <a:rPr kumimoji="0" lang="ru-RU" sz="3200">
                <a:solidFill>
                  <a:schemeClr val="bg2"/>
                </a:solidFill>
              </a:rPr>
              <a:t> Какое значение имеет слово «экономика»?</a:t>
            </a:r>
          </a:p>
          <a:p>
            <a:pPr indent="36195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AutoNum type="arabicPeriod"/>
            </a:pPr>
            <a:r>
              <a:rPr kumimoji="0" lang="ru-RU" sz="3200">
                <a:solidFill>
                  <a:schemeClr val="bg2"/>
                </a:solidFill>
              </a:rPr>
              <a:t>Кто является главным участником экономической жизни страны?</a:t>
            </a:r>
          </a:p>
          <a:p>
            <a:pPr indent="36195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AutoNum type="arabicPeriod"/>
            </a:pPr>
            <a:r>
              <a:rPr kumimoji="0" lang="ru-RU" sz="3200">
                <a:solidFill>
                  <a:schemeClr val="bg2"/>
                </a:solidFill>
              </a:rPr>
              <a:t>Какие проблемы исследует экономика?</a:t>
            </a:r>
          </a:p>
          <a:p>
            <a:pPr indent="36195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AutoNum type="arabicPeriod"/>
            </a:pPr>
            <a:r>
              <a:rPr kumimoji="0" lang="ru-RU" sz="3200">
                <a:solidFill>
                  <a:schemeClr val="bg2"/>
                </a:solidFill>
              </a:rPr>
              <a:t>Для чего осуществляется экономическая деятельность?</a:t>
            </a:r>
          </a:p>
        </p:txBody>
      </p:sp>
      <p:pic>
        <p:nvPicPr>
          <p:cNvPr id="55305" name="Picture 9" descr="000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914400" cy="619125"/>
          </a:xfrm>
          <a:prstGeom prst="rect">
            <a:avLst/>
          </a:prstGeom>
          <a:noFill/>
        </p:spPr>
      </p:pic>
      <p:pic>
        <p:nvPicPr>
          <p:cNvPr id="55306" name="Picture 10" descr="000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914400" cy="619125"/>
          </a:xfrm>
          <a:prstGeom prst="rect">
            <a:avLst/>
          </a:prstGeom>
          <a:noFill/>
        </p:spPr>
      </p:pic>
      <p:pic>
        <p:nvPicPr>
          <p:cNvPr id="55307" name="Picture 11" descr="000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914400" cy="619125"/>
          </a:xfrm>
          <a:prstGeom prst="rect">
            <a:avLst/>
          </a:prstGeom>
          <a:noFill/>
        </p:spPr>
      </p:pic>
      <p:pic>
        <p:nvPicPr>
          <p:cNvPr id="55308" name="Picture 12" descr="0002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084763"/>
            <a:ext cx="914400" cy="61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086600" cy="792163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Вывод.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63713" y="1052513"/>
            <a:ext cx="6769100" cy="2376487"/>
          </a:xfrm>
          <a:noFill/>
          <a:ln/>
        </p:spPr>
        <p:txBody>
          <a:bodyPr/>
          <a:lstStyle/>
          <a:p>
            <a:pPr marL="0" indent="361950" algn="ctr">
              <a:buFont typeface="Wingdings" pitchFamily="2" charset="2"/>
              <a:buNone/>
            </a:pPr>
            <a:r>
              <a:rPr lang="ru-RU" sz="3600" b="1">
                <a:solidFill>
                  <a:schemeClr val="bg2"/>
                </a:solidFill>
              </a:rPr>
              <a:t>Хозяйственная деятельность в любой стране должна осуществляться ради удовлетворения нужд людей.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457575"/>
            <a:ext cx="6408737" cy="3400425"/>
          </a:xfrm>
          <a:prstGeom prst="rect">
            <a:avLst/>
          </a:prstGeom>
          <a:noFill/>
        </p:spPr>
      </p:pic>
      <p:pic>
        <p:nvPicPr>
          <p:cNvPr id="58374" name="Picture 6" descr="PH01046J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150" y="5630863"/>
            <a:ext cx="831850" cy="1227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60350"/>
            <a:ext cx="7086600" cy="14478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Домашнее задание</a:t>
            </a:r>
          </a:p>
        </p:txBody>
      </p:sp>
      <p:sp>
        <p:nvSpPr>
          <p:cNvPr id="54277" name="AutoShape 5">
            <a:hlinkClick r:id="rId2" action="ppaction://hlinkpres?slideindex=2&amp;slidetitle=Оглавление" highlightClick="1"/>
          </p:cNvPr>
          <p:cNvSpPr>
            <a:spLocks noChangeArrowheads="1"/>
          </p:cNvSpPr>
          <p:nvPr/>
        </p:nvSpPr>
        <p:spPr bwMode="auto">
          <a:xfrm>
            <a:off x="8567738" y="6165850"/>
            <a:ext cx="576262" cy="692150"/>
          </a:xfrm>
          <a:prstGeom prst="actionButtonHom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772400" cy="187325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bg2"/>
                </a:solidFill>
              </a:rPr>
              <a:t>Учить записи в тетради.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>
                <a:solidFill>
                  <a:schemeClr val="bg2"/>
                </a:solidFill>
              </a:rPr>
              <a:t>Подумай и ответь (письменно)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	«Зачем человеку изучать экономику?»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64758" dir="678596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Два значения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05000"/>
            <a:ext cx="7885112" cy="4114800"/>
          </a:xfrm>
        </p:spPr>
        <p:txBody>
          <a:bodyPr/>
          <a:lstStyle/>
          <a:p>
            <a:pPr marL="609600" indent="-609600"/>
            <a:r>
              <a:rPr lang="ru-RU" b="1">
                <a:solidFill>
                  <a:schemeClr val="bg2"/>
                </a:solidFill>
              </a:rPr>
              <a:t>Способ организации деятельности людей, направленной на создание благ, необходимых для потребления.</a:t>
            </a:r>
          </a:p>
          <a:p>
            <a:pPr marL="609600" indent="-609600"/>
            <a:r>
              <a:rPr lang="ru-RU" b="1">
                <a:solidFill>
                  <a:schemeClr val="bg2"/>
                </a:solidFill>
              </a:rPr>
              <a:t>Наука, изучающая поведение участников процесса хозяйственной деятельности.</a:t>
            </a: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684212" cy="404812"/>
          </a:xfrm>
          <a:prstGeom prst="actionButtonBackPrevious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239000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Происхождение экономики.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457825" y="1557338"/>
            <a:ext cx="368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hlinkClick r:id="rId2" action="ppaction://hlinksldjump"/>
              </a:rPr>
              <a:t>Древняя Греция</a:t>
            </a:r>
            <a:r>
              <a:rPr kumimoji="0" lang="ru-RU" sz="3200" b="1"/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63713" y="2276475"/>
            <a:ext cx="2098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 u="sng">
                <a:solidFill>
                  <a:schemeClr val="bg2"/>
                </a:solidFill>
              </a:rPr>
              <a:t>Значение:</a:t>
            </a:r>
            <a:endParaRPr kumimoji="0" lang="ru-RU" sz="3200" b="1">
              <a:solidFill>
                <a:schemeClr val="bg2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63713" y="45085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 i="1">
                <a:solidFill>
                  <a:schemeClr val="bg2"/>
                </a:solidFill>
              </a:rPr>
              <a:t>ЭКОНОМИКА – законы управления домом или домоводство.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63713" y="1557338"/>
            <a:ext cx="3240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 u="sng">
                <a:solidFill>
                  <a:schemeClr val="bg2"/>
                </a:solidFill>
              </a:rPr>
              <a:t>Происхождение:</a:t>
            </a:r>
            <a:endParaRPr kumimoji="0" lang="ru-RU" sz="3200" b="1">
              <a:solidFill>
                <a:schemeClr val="bg2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779838" y="2349500"/>
            <a:ext cx="5364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600" b="1">
                <a:solidFill>
                  <a:schemeClr val="bg2"/>
                </a:solidFill>
              </a:rPr>
              <a:t>«Эко» (</a:t>
            </a:r>
            <a:r>
              <a:rPr kumimoji="0" lang="en-US" sz="3600" b="1">
                <a:solidFill>
                  <a:schemeClr val="bg2"/>
                </a:solidFill>
              </a:rPr>
              <a:t>oikos</a:t>
            </a:r>
            <a:r>
              <a:rPr kumimoji="0" lang="ru-RU" sz="3600" b="1">
                <a:solidFill>
                  <a:schemeClr val="bg2"/>
                </a:solidFill>
              </a:rPr>
              <a:t>) – ДОМ</a:t>
            </a:r>
          </a:p>
          <a:p>
            <a:r>
              <a:rPr kumimoji="0" lang="ru-RU" b="1">
                <a:solidFill>
                  <a:schemeClr val="bg2"/>
                </a:solidFill>
              </a:rPr>
              <a:t>		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779838" y="2997200"/>
            <a:ext cx="5364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3600" b="1">
                <a:solidFill>
                  <a:schemeClr val="bg2"/>
                </a:solidFill>
              </a:rPr>
              <a:t>«Номос» (</a:t>
            </a:r>
            <a:r>
              <a:rPr kumimoji="0" lang="en-US" sz="3600" b="1">
                <a:solidFill>
                  <a:schemeClr val="bg2"/>
                </a:solidFill>
              </a:rPr>
              <a:t>nomos</a:t>
            </a:r>
            <a:r>
              <a:rPr kumimoji="0" lang="ru-RU" sz="3600" b="1">
                <a:solidFill>
                  <a:schemeClr val="bg2"/>
                </a:solidFill>
              </a:rPr>
              <a:t>) – ЗАКОН, ПРАВИЛО</a:t>
            </a:r>
          </a:p>
        </p:txBody>
      </p:sp>
      <p:pic>
        <p:nvPicPr>
          <p:cNvPr id="19468" name="Picture 12" descr="HH00546_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949950"/>
            <a:ext cx="887413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6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9938" y="6391275"/>
            <a:ext cx="754062" cy="466725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2" grpId="0"/>
      <p:bldP spid="19465" grpId="0"/>
      <p:bldP spid="19466" grpId="0"/>
      <p:bldP spid="194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8600"/>
            <a:ext cx="7524750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Древнегреческие философы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844675"/>
            <a:ext cx="3694113" cy="8763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Ксенофонт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ок. 425 – 356 г. до н. э.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24388" y="1844675"/>
            <a:ext cx="4519612" cy="863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bg2"/>
                </a:solidFill>
              </a:rPr>
              <a:t>Аристотель</a:t>
            </a:r>
            <a:br>
              <a:rPr lang="ru-RU" b="1">
                <a:solidFill>
                  <a:schemeClr val="bg2"/>
                </a:solidFill>
              </a:rPr>
            </a:br>
            <a:r>
              <a:rPr lang="ru-RU" b="1">
                <a:solidFill>
                  <a:schemeClr val="bg2"/>
                </a:solidFill>
              </a:rPr>
              <a:t>384 – 322 до н. э.</a:t>
            </a:r>
          </a:p>
        </p:txBody>
      </p:sp>
      <p:pic>
        <p:nvPicPr>
          <p:cNvPr id="43014" name="Picture 6" descr="D:\Экономика, 9-11 кл. Практикум\edu_ep\data\res\res92258091-0A01-000A-01CA-6C944D1B058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r:link="rId4">
            <a:lum bright="12000" contrast="6000"/>
          </a:blip>
          <a:srcRect/>
          <a:stretch>
            <a:fillRect/>
          </a:stretch>
        </p:blipFill>
        <p:spPr bwMode="auto">
          <a:xfrm>
            <a:off x="5508625" y="3284538"/>
            <a:ext cx="26241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4301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2000" y="6237288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8" name="Picture 10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3284538"/>
            <a:ext cx="2759075" cy="3573462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uiExpand="1" build="p"/>
      <p:bldP spid="430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47813" y="228600"/>
            <a:ext cx="7443787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Древнегреческие философы</a:t>
            </a:r>
          </a:p>
        </p:txBody>
      </p:sp>
      <p:pic>
        <p:nvPicPr>
          <p:cNvPr id="70662" name="Picture 6" descr="L36_p2_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640" r="42792" b="6104"/>
          <a:stretch>
            <a:fillRect/>
          </a:stretch>
        </p:blipFill>
        <p:spPr bwMode="auto">
          <a:xfrm>
            <a:off x="0" y="1844675"/>
            <a:ext cx="2332038" cy="5013325"/>
          </a:xfrm>
          <a:prstGeom prst="rect">
            <a:avLst/>
          </a:prstGeom>
          <a:noFill/>
        </p:spPr>
      </p:pic>
      <p:pic>
        <p:nvPicPr>
          <p:cNvPr id="70663" name="Picture 7" descr="L36_p2_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l="54077" t="6281" r="2995"/>
          <a:stretch>
            <a:fillRect/>
          </a:stretch>
        </p:blipFill>
        <p:spPr bwMode="auto">
          <a:xfrm>
            <a:off x="6516688" y="3625850"/>
            <a:ext cx="2346325" cy="3232150"/>
          </a:xfrm>
          <a:prstGeom prst="rect">
            <a:avLst/>
          </a:prstGeom>
          <a:noFill/>
        </p:spPr>
      </p:pic>
      <p:pic>
        <p:nvPicPr>
          <p:cNvPr id="70666" name="Picture 10" descr="L36_p2_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4A59D"/>
              </a:clrFrom>
              <a:clrTo>
                <a:srgbClr val="A4A59D">
                  <a:alpha val="0"/>
                </a:srgbClr>
              </a:clrTo>
            </a:clrChange>
          </a:blip>
          <a:srcRect l="39775" t="40001" r="31621" b="35722"/>
          <a:stretch>
            <a:fillRect/>
          </a:stretch>
        </p:blipFill>
        <p:spPr bwMode="auto">
          <a:xfrm>
            <a:off x="5867400" y="1341438"/>
            <a:ext cx="3025775" cy="1839912"/>
          </a:xfrm>
          <a:prstGeom prst="rect">
            <a:avLst/>
          </a:prstGeom>
          <a:noFill/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2627313" y="2924175"/>
            <a:ext cx="3816350" cy="5762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627313" y="3789363"/>
            <a:ext cx="3744912" cy="7191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195513" y="1916113"/>
            <a:ext cx="3603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2"/>
                </a:solidFill>
              </a:rPr>
              <a:t>У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П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Р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А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В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Л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Е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Н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И</a:t>
            </a:r>
          </a:p>
          <a:p>
            <a:pPr algn="ctr"/>
            <a:r>
              <a:rPr lang="ru-RU" sz="2000" b="1">
                <a:solidFill>
                  <a:schemeClr val="bg2"/>
                </a:solidFill>
              </a:rPr>
              <a:t>Е</a:t>
            </a:r>
          </a:p>
        </p:txBody>
      </p:sp>
      <p:sp>
        <p:nvSpPr>
          <p:cNvPr id="7066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24613"/>
            <a:ext cx="75565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1039813"/>
          </a:xfrm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r>
              <a:rPr lang="ru-RU" b="1"/>
              <a:t>Экономика Древней Руси.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63713" y="1773238"/>
            <a:ext cx="4319587" cy="1223962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Ярослав Мудрый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Х</a:t>
            </a:r>
            <a:r>
              <a:rPr lang="en-US" sz="4000" b="1">
                <a:solidFill>
                  <a:schemeClr val="bg2"/>
                </a:solidFill>
              </a:rPr>
              <a:t>I</a:t>
            </a:r>
            <a:r>
              <a:rPr lang="ru-RU" sz="4000" b="1">
                <a:solidFill>
                  <a:schemeClr val="bg2"/>
                </a:solidFill>
              </a:rPr>
              <a:t> век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619250" y="4076700"/>
            <a:ext cx="504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4000" b="1">
                <a:solidFill>
                  <a:schemeClr val="bg2"/>
                </a:solidFill>
              </a:rPr>
              <a:t>Сильвестр Медведев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4000" b="1">
                <a:solidFill>
                  <a:schemeClr val="bg2"/>
                </a:solidFill>
              </a:rPr>
              <a:t>Х</a:t>
            </a:r>
            <a:r>
              <a:rPr kumimoji="0" lang="en-US" sz="4000" b="1">
                <a:solidFill>
                  <a:schemeClr val="bg2"/>
                </a:solidFill>
              </a:rPr>
              <a:t>VI</a:t>
            </a:r>
            <a:r>
              <a:rPr kumimoji="0" lang="ru-RU" sz="4000" b="1">
                <a:solidFill>
                  <a:schemeClr val="bg2"/>
                </a:solidFill>
              </a:rPr>
              <a:t> век</a:t>
            </a:r>
          </a:p>
        </p:txBody>
      </p:sp>
      <p:sp>
        <p:nvSpPr>
          <p:cNvPr id="718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2000" y="6424613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83" name="Picture 1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196975"/>
            <a:ext cx="2192337" cy="3095625"/>
          </a:xfrm>
          <a:prstGeom prst="rect">
            <a:avLst/>
          </a:prstGeom>
          <a:noFill/>
        </p:spPr>
      </p:pic>
      <p:pic>
        <p:nvPicPr>
          <p:cNvPr id="7185" name="Picture 17" descr="HH00546_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149725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1187450" y="3213100"/>
            <a:ext cx="4981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6000">
                      <a:srgbClr val="7005D4"/>
                    </a:gs>
                    <a:gs pos="15000">
                      <a:srgbClr val="181CC7"/>
                    </a:gs>
                    <a:gs pos="30001">
                      <a:srgbClr val="0A128C"/>
                    </a:gs>
                    <a:gs pos="50000">
                      <a:srgbClr val="000000"/>
                    </a:gs>
                    <a:gs pos="70000">
                      <a:srgbClr val="0A128C"/>
                    </a:gs>
                    <a:gs pos="85000">
                      <a:srgbClr val="181CC7"/>
                    </a:gs>
                    <a:gs pos="94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"Правда Русская"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1979613" y="5661025"/>
            <a:ext cx="381635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C3D91"/>
                    </a:gs>
                    <a:gs pos="6000">
                      <a:srgbClr val="7005D4"/>
                    </a:gs>
                    <a:gs pos="15000">
                      <a:srgbClr val="181CC7"/>
                    </a:gs>
                    <a:gs pos="30001">
                      <a:srgbClr val="0A128C"/>
                    </a:gs>
                    <a:gs pos="50000">
                      <a:srgbClr val="000000"/>
                    </a:gs>
                    <a:gs pos="70000">
                      <a:srgbClr val="0A128C"/>
                    </a:gs>
                    <a:gs pos="85000">
                      <a:srgbClr val="181CC7"/>
                    </a:gs>
                    <a:gs pos="94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"Домострой"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  <p:bldP spid="7174" grpId="0"/>
      <p:bldP spid="7186" grpId="0" animBg="1"/>
      <p:bldP spid="7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7086600" cy="1447800"/>
          </a:xfrm>
          <a:effectLst>
            <a:outerShdw dist="56796" dir="1593903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b="1"/>
              <a:t>Первые экономические школы.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557338"/>
            <a:ext cx="7885112" cy="533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>
                <a:solidFill>
                  <a:schemeClr val="bg2"/>
                </a:solidFill>
              </a:rPr>
              <a:t> </a:t>
            </a:r>
            <a:r>
              <a:rPr lang="ru-RU" sz="4000" b="1">
                <a:solidFill>
                  <a:schemeClr val="bg2"/>
                </a:solidFill>
              </a:rPr>
              <a:t>Меркантилисты (</a:t>
            </a:r>
            <a:r>
              <a:rPr lang="en-US" sz="4000" b="1">
                <a:solidFill>
                  <a:schemeClr val="bg2"/>
                </a:solidFill>
              </a:rPr>
              <a:t>XVI</a:t>
            </a:r>
            <a:r>
              <a:rPr lang="ru-RU" sz="4000" b="1">
                <a:solidFill>
                  <a:schemeClr val="bg2"/>
                </a:solidFill>
              </a:rPr>
              <a:t> в).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19200" y="2460625"/>
            <a:ext cx="6808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kumimoji="0" lang="ru-RU" sz="4000" b="1">
                <a:solidFill>
                  <a:schemeClr val="bg2"/>
                </a:solidFill>
              </a:rPr>
              <a:t> Физиократы (</a:t>
            </a:r>
            <a:r>
              <a:rPr kumimoji="0" lang="en-US" sz="4000" b="1">
                <a:solidFill>
                  <a:schemeClr val="bg2"/>
                </a:solidFill>
              </a:rPr>
              <a:t>XVIII</a:t>
            </a:r>
            <a:r>
              <a:rPr kumimoji="0" lang="ru-RU" sz="4000" b="1">
                <a:solidFill>
                  <a:schemeClr val="bg2"/>
                </a:solidFill>
              </a:rPr>
              <a:t> в).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19200" y="3375025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kumimoji="0" lang="ru-RU" sz="4000" b="1">
                <a:solidFill>
                  <a:schemeClr val="bg2"/>
                </a:solidFill>
              </a:rPr>
              <a:t> «Отец» экономической науки.</a:t>
            </a:r>
          </a:p>
        </p:txBody>
      </p:sp>
      <p:sp>
        <p:nvSpPr>
          <p:cNvPr id="820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1701800"/>
            <a:ext cx="720725" cy="431800"/>
          </a:xfrm>
          <a:prstGeom prst="actionButtonForwardNext">
            <a:avLst/>
          </a:prstGeom>
          <a:solidFill>
            <a:schemeClr val="tx2">
              <a:alpha val="7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2565400"/>
            <a:ext cx="720725" cy="431800"/>
          </a:xfrm>
          <a:prstGeom prst="actionButtonForwardNext">
            <a:avLst/>
          </a:prstGeom>
          <a:solidFill>
            <a:schemeClr val="tx2">
              <a:alpha val="7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3430588"/>
            <a:ext cx="720725" cy="431800"/>
          </a:xfrm>
          <a:prstGeom prst="actionButtonForwardNext">
            <a:avLst/>
          </a:prstGeom>
          <a:solidFill>
            <a:schemeClr val="tx2">
              <a:alpha val="7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88931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Тема исследований этих  школ -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поиск источников богатства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и обогащения страны.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/>
      <p:bldP spid="8199" grpId="0"/>
      <p:bldP spid="8202" grpId="0" animBg="1"/>
      <p:bldP spid="8203" grpId="0" animBg="1"/>
      <p:bldP spid="8204" grpId="0" animBg="1"/>
      <p:bldP spid="82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D:\Экономика, 9-11 кл. Практикум\edu_ep\data\res\resCD2D5FA4-430E-4FC5-8913-11BCA317730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019925" y="4437063"/>
            <a:ext cx="16811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68392" dir="130808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5400" b="1"/>
              <a:t>Меркантилисты.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773238"/>
            <a:ext cx="7380287" cy="467995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ru-RU" sz="4000">
                <a:solidFill>
                  <a:schemeClr val="bg2"/>
                </a:solidFill>
              </a:rPr>
              <a:t> </a:t>
            </a:r>
            <a:r>
              <a:rPr lang="ru-RU" sz="3600" b="1">
                <a:solidFill>
                  <a:schemeClr val="bg2"/>
                </a:solidFill>
              </a:rPr>
              <a:t>Томас Ман</a:t>
            </a:r>
          </a:p>
          <a:p>
            <a:pPr>
              <a:buFont typeface="Wingdings" pitchFamily="2" charset="2"/>
              <a:buNone/>
            </a:pPr>
            <a:endParaRPr lang="ru-RU" sz="36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ru-RU" sz="3600" b="1">
                <a:solidFill>
                  <a:schemeClr val="bg2"/>
                </a:solidFill>
              </a:rPr>
              <a:t> Ордин – Нащокин А. Л.</a:t>
            </a:r>
          </a:p>
          <a:p>
            <a:pPr>
              <a:buFont typeface="Wingdings" pitchFamily="2" charset="2"/>
              <a:buNone/>
            </a:pPr>
            <a:endParaRPr lang="ru-RU" sz="36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ru-RU" sz="3600" b="1">
                <a:solidFill>
                  <a:schemeClr val="bg2"/>
                </a:solidFill>
              </a:rPr>
              <a:t> Посошков И. Т.</a:t>
            </a:r>
          </a:p>
          <a:p>
            <a:pPr>
              <a:buFont typeface="Wingdings" pitchFamily="2" charset="2"/>
              <a:buNone/>
            </a:pPr>
            <a:endParaRPr lang="ru-RU" sz="36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</a:pPr>
            <a:r>
              <a:rPr lang="ru-RU" sz="3600" b="1">
                <a:solidFill>
                  <a:schemeClr val="bg2"/>
                </a:solidFill>
              </a:rPr>
              <a:t> Кольбер Жан - Батист</a:t>
            </a:r>
          </a:p>
        </p:txBody>
      </p:sp>
      <p:sp>
        <p:nvSpPr>
          <p:cNvPr id="1536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2000" y="6424613"/>
            <a:ext cx="762000" cy="433387"/>
          </a:xfrm>
          <a:prstGeom prst="actionButtonBackPrevious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70" name="Picture 10" descr="D:\Экономика, 9-11 кл. Практикум\edu_ep\data\res\res771D9D66-0A01-000A-0149-FCC81B73DC66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076825" y="1412875"/>
            <a:ext cx="1301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D:\Экономика, 9-11 кл. Практикум\edu_ep\data\res\res95170750-0A01-000A-00B3-F4A18A27069D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7418388" y="1844675"/>
            <a:ext cx="1725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HH00546_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5661025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374" name="Picture 14" descr="HH00546_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4365625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375" name="Picture 15" descr="HH00546_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3068638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376" name="Picture 16" descr="HH00546_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1700213"/>
            <a:ext cx="887412" cy="908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L34_p3_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692150"/>
            <a:ext cx="5508625" cy="5048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>
                <a:solidFill>
                  <a:srgbClr val="000000"/>
                </a:solidFill>
              </a:rPr>
              <a:t>Мерканте (франц.) - торговец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308850" cy="765175"/>
          </a:xfrm>
          <a:noFill/>
          <a:ln/>
          <a:effectLst>
            <a:outerShdw dist="25400" algn="ctr" rotWithShape="0">
              <a:schemeClr val="tx2"/>
            </a:outerShdw>
          </a:effectLst>
        </p:spPr>
        <p:txBody>
          <a:bodyPr/>
          <a:lstStyle/>
          <a:p>
            <a:pPr algn="ctr"/>
            <a:r>
              <a:rPr lang="ru-RU" sz="4800" b="1">
                <a:solidFill>
                  <a:schemeClr val="bg2"/>
                </a:solidFill>
              </a:rPr>
              <a:t>Меркантилисты.</a:t>
            </a:r>
          </a:p>
        </p:txBody>
      </p:sp>
      <p:pic>
        <p:nvPicPr>
          <p:cNvPr id="69638" name="Picture 6" descr="L27_p2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9AD98"/>
              </a:clrFrom>
              <a:clrTo>
                <a:srgbClr val="C9AD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63725" cy="1916113"/>
          </a:xfrm>
          <a:prstGeom prst="rect">
            <a:avLst/>
          </a:prstGeom>
          <a:noFill/>
        </p:spPr>
      </p:pic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0" y="1412875"/>
            <a:ext cx="89646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0" scaled="1"/>
                </a:gradFill>
                <a:effectLst>
                  <a:outerShdw dist="40161" dir="20493903" algn="ctr" rotWithShape="0">
                    <a:schemeClr val="bg2"/>
                  </a:outerShdw>
                </a:effectLst>
                <a:latin typeface="Arial"/>
                <a:cs typeface="Arial"/>
              </a:rPr>
              <a:t> Источник богатства страны - торговля.</a:t>
            </a:r>
          </a:p>
        </p:txBody>
      </p:sp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6659563" y="5516563"/>
            <a:ext cx="2171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вывоз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(экспорт)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V="1">
            <a:off x="900113" y="3716338"/>
            <a:ext cx="2087562" cy="16557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215900" y="5445125"/>
            <a:ext cx="2171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ввоз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(импорт)</a:t>
            </a:r>
          </a:p>
        </p:txBody>
      </p:sp>
      <p:sp>
        <p:nvSpPr>
          <p:cNvPr id="69652" name="WordArt 20" descr="Бумажный пакет"/>
          <p:cNvSpPr>
            <a:spLocks noChangeArrowheads="1" noChangeShapeType="1" noTextEdit="1"/>
          </p:cNvSpPr>
          <p:nvPr/>
        </p:nvSpPr>
        <p:spPr bwMode="auto">
          <a:xfrm rot="2726899">
            <a:off x="4655344" y="4209257"/>
            <a:ext cx="2136775" cy="7191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144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товары</a:t>
            </a:r>
          </a:p>
        </p:txBody>
      </p:sp>
      <p:sp>
        <p:nvSpPr>
          <p:cNvPr id="69654" name="WordArt 22" descr="Бумажный пакет"/>
          <p:cNvSpPr>
            <a:spLocks noChangeArrowheads="1" noChangeShapeType="1" noTextEdit="1"/>
          </p:cNvSpPr>
          <p:nvPr/>
        </p:nvSpPr>
        <p:spPr bwMode="auto">
          <a:xfrm rot="-2095256">
            <a:off x="1692275" y="4292600"/>
            <a:ext cx="2136775" cy="647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144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50000"/>
                  </a:blip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золото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364163" y="3644900"/>
            <a:ext cx="1871662" cy="15128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7" grpId="0" animBg="1"/>
      <p:bldP spid="69640" grpId="0" animBg="1"/>
      <p:bldP spid="69641" grpId="0" animBg="1"/>
      <p:bldP spid="69644" grpId="0" animBg="1"/>
      <p:bldP spid="69652" grpId="0" animBg="1"/>
      <p:bldP spid="69654" grpId="0" animBg="1"/>
      <p:bldP spid="69643" grpId="0" animBg="1"/>
    </p:bld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629</Words>
  <Application>Microsoft Office PowerPoint</Application>
  <PresentationFormat>On-screen Show (4:3)</PresentationFormat>
  <Paragraphs>168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Wingdings</vt:lpstr>
      <vt:lpstr>Tahoma</vt:lpstr>
      <vt:lpstr>Script MT Bold</vt:lpstr>
      <vt:lpstr>Business Plan</vt:lpstr>
      <vt:lpstr>Slide 1</vt:lpstr>
      <vt:lpstr>Что такое экономика.</vt:lpstr>
      <vt:lpstr>Происхождение экономики.</vt:lpstr>
      <vt:lpstr>Древнегреческие философы</vt:lpstr>
      <vt:lpstr>Древнегреческие философы</vt:lpstr>
      <vt:lpstr>Экономика Древней Руси.</vt:lpstr>
      <vt:lpstr>Первые экономические школы.</vt:lpstr>
      <vt:lpstr>Меркантилисты.</vt:lpstr>
      <vt:lpstr>Меркантилисты.</vt:lpstr>
      <vt:lpstr>Slide 10</vt:lpstr>
      <vt:lpstr>Физиократы.</vt:lpstr>
      <vt:lpstr>Slide 12</vt:lpstr>
      <vt:lpstr>«Отец» экономической науки.</vt:lpstr>
      <vt:lpstr>Два значения.</vt:lpstr>
      <vt:lpstr>Деятельность – труд в какой – либо области.</vt:lpstr>
      <vt:lpstr>Блага – все, что ценится людьми.</vt:lpstr>
      <vt:lpstr>Два значения.</vt:lpstr>
      <vt:lpstr>Участники экономической жизни.</vt:lpstr>
      <vt:lpstr>Виды рынков</vt:lpstr>
      <vt:lpstr>Slide 20</vt:lpstr>
      <vt:lpstr>М и к р о э к о н о м и к а.</vt:lpstr>
      <vt:lpstr>М а к р о э к о н о м и к а</vt:lpstr>
      <vt:lpstr>?</vt:lpstr>
      <vt:lpstr>Вывод.</vt:lpstr>
      <vt:lpstr>Домашнее задание</vt:lpstr>
      <vt:lpstr>Два значения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Windows User</cp:lastModifiedBy>
  <cp:revision>49</cp:revision>
  <dcterms:created xsi:type="dcterms:W3CDTF">2006-11-23T17:37:16Z</dcterms:created>
  <dcterms:modified xsi:type="dcterms:W3CDTF">2017-04-08T14:35:48Z</dcterms:modified>
</cp:coreProperties>
</file>